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30D6A-4A33-4907-80F5-B49DA5850E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46C4C-378B-4C9F-9362-B3A23CAF0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9BEAB-FE5B-4590-8126-92867E93949A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298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C424A-C7C6-40DC-B067-DE0B1DCC9354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021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CF18B-4B5B-4CD2-A1BF-62AA05CE8A02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17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88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65E24-5CDD-43E9-9CAA-14D4F9DD8D83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262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C05DD-190B-4CD4-864D-71B953C614D8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297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82CA8-7C11-416F-87A6-063C4F6B4CE4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624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00C94-3BCB-4935-8E66-6280A56F7E80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624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4AFE3-991F-4845-BAB0-E047EC00649C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492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354CB-5E47-4AA1-8D4C-70EEB0EABAD4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1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101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D59A2-DA93-4D72-95ED-3262A938C4C1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115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A199D-606A-4F5C-9DF9-56593710E3A3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2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E1B26-D5E7-49DB-AF69-2B85C1BEBBA5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8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EE903-A8AA-42E2-AE1F-9894EDFB6100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109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7E0AF-B41E-462A-A032-230D1E2804FC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9406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5CAAA-2341-45C6-A4D5-CA98A8F4D400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6481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8D928-C82E-4012-878C-8C6A886F0606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6952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2D954-A83E-4F04-ABA9-BBA32C0D6D6B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89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7377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54DBA-9D82-4E9B-AECE-3A137F9C20F6}" type="slidenum">
              <a:rPr lang="en-US" altLang="en-US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4238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7EA1E-3011-4400-83DE-F389DE217B03}" type="slidenum">
              <a:rPr lang="en-US" altLang="en-US">
                <a:solidFill>
                  <a:srgbClr val="000000"/>
                </a:solidFill>
              </a:rPr>
              <a:pPr/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615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9DA17-646D-49D0-A41A-F62DEF06C170}" type="slidenum">
              <a:rPr lang="en-US" altLang="en-US">
                <a:solidFill>
                  <a:srgbClr val="000000"/>
                </a:solidFill>
              </a:rPr>
              <a:pPr/>
              <a:t>27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964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019A4-1954-404C-8B66-4C25F19552E8}" type="slidenum">
              <a:rPr lang="en-US" altLang="en-US">
                <a:solidFill>
                  <a:srgbClr val="000000"/>
                </a:solidFill>
              </a:rPr>
              <a:pPr/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1516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40F93-4539-464F-BED8-46844AE4C3E2}" type="slidenum">
              <a:rPr lang="en-US" altLang="en-US">
                <a:solidFill>
                  <a:srgbClr val="000000"/>
                </a:solidFill>
              </a:rPr>
              <a:pPr/>
              <a:t>29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51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24AD7-8F5D-42D8-879E-909BB4192965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6629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1D702-5816-4B1A-9583-00321F0ADEAB}" type="slidenum">
              <a:rPr lang="en-US" altLang="en-US">
                <a:solidFill>
                  <a:srgbClr val="000000"/>
                </a:solidFill>
              </a:rPr>
              <a:pPr/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0204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45517-DB78-41D4-BAA6-0A4D1B563DE6}" type="slidenum">
              <a:rPr lang="en-US" altLang="en-US">
                <a:solidFill>
                  <a:srgbClr val="000000"/>
                </a:solidFill>
              </a:rPr>
              <a:pPr/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1496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54B55-9B26-4DFB-B8BD-BFDF9E6D453C}" type="slidenum">
              <a:rPr lang="en-US" altLang="en-US">
                <a:solidFill>
                  <a:srgbClr val="000000"/>
                </a:solidFill>
              </a:rPr>
              <a:pPr/>
              <a:t>32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6531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7AE9E-257C-4326-9589-D3F847626233}" type="slidenum">
              <a:rPr lang="en-US" altLang="en-US">
                <a:solidFill>
                  <a:srgbClr val="000000"/>
                </a:solidFill>
              </a:rPr>
              <a:pPr/>
              <a:t>33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64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3838D-3EB2-4015-9609-891468AA3196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40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C873B-13B7-48A5-810F-A86DEE2CDA79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64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2AB7A-990A-4FB4-AE98-B110787325B6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173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E3FAB-1B07-492F-9409-B15F5582AAD3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5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8B2B6-14BB-4A82-ADB5-0B1925B36CD6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736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CF769-3546-459B-B84A-C8E9D9283108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20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381000"/>
            <a:ext cx="11480800" cy="533400"/>
          </a:xfrm>
        </p:spPr>
        <p:txBody>
          <a:bodyPr anchor="t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1066800"/>
            <a:ext cx="11480800" cy="381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73C998-FF4B-4029-AB15-FDF3027B539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912AA-3680-4686-93B5-F839FE477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99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1018" y="228600"/>
            <a:ext cx="2925233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1" y="228600"/>
            <a:ext cx="8574617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C575F-3D46-41FC-B493-468A712B0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329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9550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3200" y="1676400"/>
            <a:ext cx="5748867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55267" y="1676400"/>
            <a:ext cx="5750984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0" y="6629400"/>
            <a:ext cx="26416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9767" y="6629400"/>
            <a:ext cx="3564467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629400"/>
            <a:ext cx="3177117" cy="247650"/>
          </a:xfrm>
        </p:spPr>
        <p:txBody>
          <a:bodyPr/>
          <a:lstStyle>
            <a:lvl1pPr>
              <a:defRPr/>
            </a:lvl1pPr>
          </a:lstStyle>
          <a:p>
            <a:fld id="{5FFBDBC2-F0E9-4644-92B1-E1832B049F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765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9550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676400"/>
            <a:ext cx="5748867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5267" y="1676400"/>
            <a:ext cx="5750984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0" y="6629400"/>
            <a:ext cx="26416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9767" y="6629400"/>
            <a:ext cx="3564467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629400"/>
            <a:ext cx="3177117" cy="247650"/>
          </a:xfrm>
        </p:spPr>
        <p:txBody>
          <a:bodyPr/>
          <a:lstStyle>
            <a:lvl1pPr>
              <a:defRPr/>
            </a:lvl1pPr>
          </a:lstStyle>
          <a:p>
            <a:fld id="{154F45E2-8627-46BF-B32E-383CFA416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01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396BA-919F-4DA0-A201-52A5DEA4D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59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31A4F-48AC-4792-83C4-D7BD3F231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87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676400"/>
            <a:ext cx="5748867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5267" y="1676400"/>
            <a:ext cx="5750984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2CB0E-40DA-48C5-A80C-AEC695B41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62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C61E3-2AF9-4E06-BA17-8BC8E9FA6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1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57E47-CFA5-4E58-B165-646C43759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52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EDCAC-76A7-41D4-B9CE-B1CDE3FD9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8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559F6-3587-4BDC-A542-CB3067F01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49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1C695-6D54-4363-B316-507968FFA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13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28600"/>
            <a:ext cx="9550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676400"/>
            <a:ext cx="11703051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629400"/>
            <a:ext cx="2641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59767" y="6629400"/>
            <a:ext cx="356446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629400"/>
            <a:ext cx="317711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56EF88-A638-4A44-8C0E-47759A44A37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50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Entrepreneurship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Unit 4:</a:t>
            </a:r>
          </a:p>
          <a:p>
            <a:r>
              <a:rPr lang="en-US" altLang="en-US"/>
              <a:t>Utilizing Financial Documents</a:t>
            </a:r>
          </a:p>
        </p:txBody>
      </p:sp>
    </p:spTree>
    <p:extLst>
      <p:ext uri="{BB962C8B-B14F-4D97-AF65-F5344CB8AC3E}">
        <p14:creationId xmlns:p14="http://schemas.microsoft.com/office/powerpoint/2010/main" val="3256979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Gross &amp; Net Income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Gross Income: Total income minus COGS</a:t>
            </a:r>
          </a:p>
          <a:p>
            <a:pPr lvl="1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Revenue – COGS = Gross Income (Gross Profit)</a:t>
            </a:r>
          </a:p>
          <a:p>
            <a:pPr lvl="1">
              <a:buFontTx/>
              <a:buNone/>
            </a:pPr>
            <a:endParaRPr lang="en-US" altLang="en-US">
              <a:solidFill>
                <a:schemeClr val="accent1"/>
              </a:solidFill>
            </a:endParaRPr>
          </a:p>
          <a:p>
            <a:r>
              <a:rPr lang="en-US" altLang="en-US"/>
              <a:t>Net Income: Gross Income minus operating expenses</a:t>
            </a:r>
          </a:p>
          <a:p>
            <a:pPr lvl="1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Gross Profit – Expenses = Net Income (or loss)</a:t>
            </a:r>
          </a:p>
          <a:p>
            <a:pPr lvl="1">
              <a:buFontTx/>
              <a:buNone/>
            </a:pPr>
            <a:endParaRPr lang="en-US" altLang="en-US"/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*These figures are pre-tax. </a:t>
            </a:r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The taxes you pay are calculated using the </a:t>
            </a:r>
            <a:r>
              <a:rPr lang="en-US" altLang="en-US" sz="1800" b="1">
                <a:solidFill>
                  <a:schemeClr val="accent2"/>
                </a:solidFill>
              </a:rPr>
              <a:t>Net Income</a:t>
            </a:r>
            <a:r>
              <a:rPr lang="en-US" altLang="en-US" sz="1800">
                <a:solidFill>
                  <a:schemeClr val="accent2"/>
                </a:solidFill>
              </a:rPr>
              <a:t> amount.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8403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0" y="609600"/>
            <a:ext cx="3276600" cy="59436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/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/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>Gross Income </a:t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/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/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/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/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 sz="4400">
                <a:solidFill>
                  <a:srgbClr val="000000"/>
                </a:solidFill>
              </a:rPr>
              <a:t/>
            </a:r>
            <a:br>
              <a:rPr lang="en-US" altLang="en-US" sz="4400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/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>Net Income</a:t>
            </a:r>
          </a:p>
        </p:txBody>
      </p:sp>
      <p:pic>
        <p:nvPicPr>
          <p:cNvPr id="160772" name="Picture 4" descr="Income Stmt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4343400" cy="678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1905000" y="20574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1828800" y="62484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4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Break-even Point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752600"/>
            <a:ext cx="7848600" cy="1676400"/>
          </a:xfrm>
        </p:spPr>
        <p:txBody>
          <a:bodyPr/>
          <a:lstStyle/>
          <a:p>
            <a:r>
              <a:rPr lang="en-US" altLang="en-US" sz="2800"/>
              <a:t>The volume of sales that must be made to cover all the expenses of the business.</a:t>
            </a:r>
          </a:p>
        </p:txBody>
      </p:sp>
      <p:pic>
        <p:nvPicPr>
          <p:cNvPr id="147460" name="Picture 4" descr="Break-even Analysis Ch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67000"/>
            <a:ext cx="3786188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828800" y="3352801"/>
            <a:ext cx="457200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200" b="1" u="sng">
              <a:solidFill>
                <a:srgbClr val="003366"/>
              </a:solidFill>
            </a:endParaRP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u="sng">
                <a:solidFill>
                  <a:srgbClr val="003366"/>
                </a:solidFill>
              </a:rPr>
              <a:t>	Total Fixed Costs	     </a:t>
            </a:r>
            <a:r>
              <a:rPr lang="en-US" altLang="en-US" sz="1200" b="1">
                <a:solidFill>
                  <a:srgbClr val="003366"/>
                </a:solidFill>
              </a:rPr>
              <a:t>=    Breakeven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3366"/>
                </a:solidFill>
              </a:rPr>
              <a:t>Selling Price/Unit </a:t>
            </a:r>
            <a:r>
              <a:rPr lang="en-US" altLang="en-US" sz="1200" b="1">
                <a:solidFill>
                  <a:srgbClr val="003366"/>
                </a:solidFill>
                <a:cs typeface="Times New Roman" panose="02020603050405020304" pitchFamily="18" charset="0"/>
              </a:rPr>
              <a:t>– Variable Cost/Unit               Point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200" b="1"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200" b="1"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3366"/>
                </a:solidFill>
                <a:cs typeface="Times New Roman" panose="02020603050405020304" pitchFamily="18" charset="0"/>
              </a:rPr>
              <a:t>Your business’ fixed costs are $2,500 a year. Your selling price is $5.00 per unit. Your variable cost is $2.50</a:t>
            </a:r>
            <a:r>
              <a:rPr lang="en-US" altLang="en-US" sz="1200" b="1">
                <a:solidFill>
                  <a:srgbClr val="003366"/>
                </a:solidFill>
                <a:cs typeface="Arial" panose="020B0604020202020204" pitchFamily="34" charset="0"/>
              </a:rPr>
              <a:t> per unit.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2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u="sng">
                <a:solidFill>
                  <a:srgbClr val="FF0000"/>
                </a:solidFill>
                <a:cs typeface="Arial" panose="020B0604020202020204" pitchFamily="34" charset="0"/>
              </a:rPr>
              <a:t>       $2,500	    </a:t>
            </a:r>
            <a:r>
              <a:rPr lang="en-US" altLang="en-US" sz="1200" b="1">
                <a:solidFill>
                  <a:srgbClr val="FF0000"/>
                </a:solidFill>
                <a:cs typeface="Arial" panose="020B0604020202020204" pitchFamily="34" charset="0"/>
              </a:rPr>
              <a:t>=   1,000 units	</a:t>
            </a:r>
            <a:r>
              <a:rPr lang="en-US" altLang="en-US" sz="1200" b="1" u="sng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FF0000"/>
                </a:solidFill>
                <a:cs typeface="Arial" panose="020B0604020202020204" pitchFamily="34" charset="0"/>
              </a:rPr>
              <a:t>  $5.00 – $2.50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2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3366"/>
                </a:solidFill>
                <a:cs typeface="Arial" panose="020B0604020202020204" pitchFamily="34" charset="0"/>
              </a:rPr>
              <a:t>If you sell 1,000 units, you will break even. If you sell more, you will earn a profit. If you sell less, you will lose money.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200" b="1">
              <a:solidFill>
                <a:srgbClr val="003366"/>
              </a:solidFill>
            </a:endParaRPr>
          </a:p>
        </p:txBody>
      </p:sp>
      <p:sp>
        <p:nvSpPr>
          <p:cNvPr id="155653" name="Text Box 1029"/>
          <p:cNvSpPr txBox="1">
            <a:spLocks noChangeArrowheads="1"/>
          </p:cNvSpPr>
          <p:nvPr/>
        </p:nvSpPr>
        <p:spPr bwMode="auto">
          <a:xfrm>
            <a:off x="7315200" y="59436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FF0000"/>
                </a:solidFill>
                <a:latin typeface="Times New Roman" panose="02020603050405020304" pitchFamily="18" charset="0"/>
              </a:rPr>
              <a:t>Source:</a:t>
            </a:r>
            <a:r>
              <a:rPr lang="en-US" altLang="en-US" sz="1200" b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i="1">
                <a:solidFill>
                  <a:srgbClr val="003366"/>
                </a:solidFill>
                <a:latin typeface="Times New Roman" panose="02020603050405020304" pitchFamily="18" charset="0"/>
              </a:rPr>
              <a:t>Greene, Cynthia L.(2006).  “Entrepreneurship: Ideas in Action.”  South-Western: Ohio, p. 304</a:t>
            </a:r>
            <a:endParaRPr lang="en-US" altLang="en-US" sz="2400" i="1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Break-even Point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2590800" y="1905001"/>
            <a:ext cx="754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200" b="1">
              <a:solidFill>
                <a:srgbClr val="003366"/>
              </a:solidFill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3366"/>
                </a:solidFill>
                <a:cs typeface="Times New Roman" panose="02020603050405020304" pitchFamily="18" charset="0"/>
              </a:rPr>
              <a:t>Your business’ fixed costs are $40,000 a year. Your selling price is $3.50 per unit. Your variable cost is 95</a:t>
            </a:r>
            <a:r>
              <a:rPr lang="en-US" altLang="en-US" b="1">
                <a:solidFill>
                  <a:srgbClr val="003366"/>
                </a:solidFill>
                <a:cs typeface="Arial" panose="020B0604020202020204" pitchFamily="34" charset="0"/>
              </a:rPr>
              <a:t>¢ per unit.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3366"/>
                </a:solidFill>
                <a:cs typeface="Arial" panose="020B0604020202020204" pitchFamily="34" charset="0"/>
              </a:rPr>
              <a:t>Calculate how many units must you sell to break even:</a:t>
            </a:r>
            <a:endParaRPr lang="en-US" altLang="en-US" b="1">
              <a:solidFill>
                <a:srgbClr val="003366"/>
              </a:solidFill>
            </a:endParaRP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590800" y="3657600"/>
            <a:ext cx="73914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u="sng">
                <a:solidFill>
                  <a:srgbClr val="FF0000"/>
                </a:solidFill>
                <a:cs typeface="Arial" panose="020B0604020202020204" pitchFamily="34" charset="0"/>
              </a:rPr>
              <a:t>       $40,000	    </a:t>
            </a:r>
            <a:r>
              <a:rPr lang="en-US" altLang="en-US" sz="1600" b="1">
                <a:solidFill>
                  <a:srgbClr val="FF0000"/>
                </a:solidFill>
                <a:cs typeface="Arial" panose="020B0604020202020204" pitchFamily="34" charset="0"/>
              </a:rPr>
              <a:t>=   15,686 units	</a:t>
            </a:r>
            <a:r>
              <a:rPr lang="en-US" altLang="en-US" sz="1600" b="1" u="sng">
                <a:solidFill>
                  <a:srgbClr val="FF0000"/>
                </a:solidFill>
                <a:cs typeface="Arial" panose="020B0604020202020204" pitchFamily="34" charset="0"/>
              </a:rPr>
              <a:t>   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FF0000"/>
                </a:solidFill>
                <a:cs typeface="Arial" panose="020B0604020202020204" pitchFamily="34" charset="0"/>
              </a:rPr>
              <a:t>  $3.50 – $0.95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16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3366"/>
                </a:solidFill>
                <a:cs typeface="Arial" panose="020B0604020202020204" pitchFamily="34" charset="0"/>
              </a:rPr>
              <a:t>If you sell 15,686 units, you will break even. If you sell more, you will earn a profit. If you sell less, you will lose money.</a:t>
            </a:r>
            <a:endParaRPr lang="en-US" altLang="en-US" sz="160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0" y="228600"/>
            <a:ext cx="3048000" cy="1143000"/>
          </a:xfrm>
        </p:spPr>
        <p:txBody>
          <a:bodyPr/>
          <a:lstStyle/>
          <a:p>
            <a:r>
              <a:rPr lang="en-US" altLang="en-US" b="1"/>
              <a:t>Determining           Profitability</a:t>
            </a:r>
          </a:p>
        </p:txBody>
      </p:sp>
      <p:pic>
        <p:nvPicPr>
          <p:cNvPr id="156675" name="Picture 3" descr="Income Stmt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4958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7010400" y="2286001"/>
            <a:ext cx="327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3366"/>
                </a:solidFill>
                <a:latin typeface="Times New Roman" panose="02020603050405020304" pitchFamily="18" charset="0"/>
              </a:rPr>
              <a:t>What profit did the business make this year?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7086600" y="33528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$34,920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7239000" y="4038601"/>
            <a:ext cx="2971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3366"/>
                </a:solidFill>
                <a:latin typeface="Times New Roman" panose="02020603050405020304" pitchFamily="18" charset="0"/>
              </a:rPr>
              <a:t>Taxes will be calculated using this amount.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3366"/>
                </a:solidFill>
                <a:latin typeface="Times New Roman" panose="02020603050405020304" pitchFamily="18" charset="0"/>
              </a:rPr>
              <a:t>Many business owners try to make this number as small as possible to avoid paying excessive taxes.</a:t>
            </a:r>
            <a:endParaRPr lang="en-US" altLang="en-US" sz="240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1828800" y="6248400"/>
            <a:ext cx="5181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2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 autoUpdateAnimBg="0"/>
      <p:bldP spid="156680" grpId="0" autoUpdateAnimBg="0"/>
      <p:bldP spid="1566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Balance Sheet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09800"/>
            <a:ext cx="8153400" cy="4343400"/>
          </a:xfrm>
        </p:spPr>
        <p:txBody>
          <a:bodyPr/>
          <a:lstStyle/>
          <a:p>
            <a:r>
              <a:rPr lang="en-US" altLang="en-US" b="1"/>
              <a:t>A report of the final balances of all assets, liabilities, and owner’s equity at the end of a period.</a:t>
            </a:r>
          </a:p>
          <a:p>
            <a:endParaRPr lang="en-US" altLang="en-US" b="1"/>
          </a:p>
          <a:p>
            <a:r>
              <a:rPr lang="en-US" altLang="en-US" b="1"/>
              <a:t>The Structure of a Balance Sheet:</a:t>
            </a:r>
          </a:p>
          <a:p>
            <a:pPr>
              <a:buFontTx/>
              <a:buNone/>
            </a:pPr>
            <a:r>
              <a:rPr lang="en-US" altLang="en-US" b="1"/>
              <a:t> </a:t>
            </a:r>
            <a:br>
              <a:rPr lang="en-US" altLang="en-US" b="1"/>
            </a:br>
            <a:r>
              <a:rPr lang="en-US" altLang="en-US"/>
              <a:t>	  </a:t>
            </a:r>
            <a:r>
              <a:rPr lang="en-US" altLang="en-US" b="1">
                <a:solidFill>
                  <a:srgbClr val="FF0000"/>
                </a:solidFill>
              </a:rPr>
              <a:t>Assets = Liabilities + Equity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   </a:t>
            </a:r>
            <a:r>
              <a:rPr lang="en-US" altLang="en-US" sz="2400" i="1"/>
              <a:t>The two sides of the equation must balance.</a:t>
            </a:r>
          </a:p>
        </p:txBody>
      </p:sp>
    </p:spTree>
    <p:extLst>
      <p:ext uri="{BB962C8B-B14F-4D97-AF65-F5344CB8AC3E}">
        <p14:creationId xmlns:p14="http://schemas.microsoft.com/office/powerpoint/2010/main" val="38045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162800" cy="609600"/>
          </a:xfrm>
        </p:spPr>
        <p:txBody>
          <a:bodyPr/>
          <a:lstStyle/>
          <a:p>
            <a:r>
              <a:rPr lang="en-US" altLang="en-US" sz="4400"/>
              <a:t>Personal Balance Sheet</a:t>
            </a:r>
            <a:br>
              <a:rPr lang="en-US" altLang="en-US" sz="4400"/>
            </a:br>
            <a:r>
              <a:rPr lang="en-US" altLang="en-US" sz="2400" i="1"/>
              <a:t>(A simple example)</a:t>
            </a: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>
            <p:ph idx="1"/>
          </p:nvPr>
        </p:nvGraphicFramePr>
        <p:xfrm>
          <a:off x="2514600" y="1752601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1"/>
                        <a:ext cx="6707188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6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Reading a Balance Sheet</a:t>
            </a:r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>
            <p:ph idx="1"/>
          </p:nvPr>
        </p:nvGraphicFramePr>
        <p:xfrm>
          <a:off x="2590800" y="1905001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1"/>
                        <a:ext cx="6707188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828800" y="24384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1698625" y="3040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6096000" y="2895600"/>
            <a:ext cx="3200400" cy="2978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Assets </a:t>
            </a:r>
            <a:r>
              <a:rPr lang="en-US" altLang="en-US">
                <a:solidFill>
                  <a:srgbClr val="000000"/>
                </a:solidFill>
              </a:rPr>
              <a:t>represent things of value that a person or company owns and has in its possession or something that will be received and can be measured objectively.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2133600" y="2590800"/>
            <a:ext cx="3962400" cy="396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Reading a Balance Sheet</a:t>
            </a:r>
          </a:p>
        </p:txBody>
      </p:sp>
      <p:graphicFrame>
        <p:nvGraphicFramePr>
          <p:cNvPr id="212995" name="Object 3"/>
          <p:cNvGraphicFramePr>
            <a:graphicFrameLocks noChangeAspect="1"/>
          </p:cNvGraphicFramePr>
          <p:nvPr>
            <p:ph idx="1"/>
          </p:nvPr>
        </p:nvGraphicFramePr>
        <p:xfrm>
          <a:off x="2590800" y="1905001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1"/>
                        <a:ext cx="6707188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698625" y="3040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2438400" y="2895600"/>
            <a:ext cx="3200400" cy="3390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Liabilities</a:t>
            </a:r>
            <a:r>
              <a:rPr lang="en-US" altLang="en-US">
                <a:solidFill>
                  <a:srgbClr val="000000"/>
                </a:solidFill>
              </a:rPr>
              <a:t> are what a person or company owes to others-- creditors, suppliers, tax authorities, employees etc.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They are obligations that must be paid under certain conditions and time frames.</a:t>
            </a:r>
            <a:endParaRPr lang="en-US" altLang="en-US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2999" name="Oval 7"/>
          <p:cNvSpPr>
            <a:spLocks noChangeArrowheads="1"/>
          </p:cNvSpPr>
          <p:nvPr/>
        </p:nvSpPr>
        <p:spPr bwMode="auto">
          <a:xfrm>
            <a:off x="5791200" y="2895600"/>
            <a:ext cx="39624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Reading a Balance Sheet</a:t>
            </a:r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>
            <p:ph idx="1"/>
          </p:nvPr>
        </p:nvGraphicFramePr>
        <p:xfrm>
          <a:off x="2590800" y="1905001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1"/>
                        <a:ext cx="6707188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698625" y="3040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2438400" y="2895600"/>
            <a:ext cx="3200400" cy="3525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A company's </a:t>
            </a:r>
            <a:r>
              <a:rPr lang="en-US" altLang="en-US">
                <a:solidFill>
                  <a:srgbClr val="FF0000"/>
                </a:solidFill>
              </a:rPr>
              <a:t>equity</a:t>
            </a:r>
            <a:r>
              <a:rPr lang="en-US" altLang="en-US">
                <a:solidFill>
                  <a:srgbClr val="000000"/>
                </a:solidFill>
              </a:rPr>
              <a:t> represents </a:t>
            </a:r>
            <a:r>
              <a:rPr lang="en-US" altLang="en-US" u="sng">
                <a:solidFill>
                  <a:srgbClr val="009999"/>
                </a:solidFill>
              </a:rPr>
              <a:t>retained earnings</a:t>
            </a:r>
            <a:r>
              <a:rPr lang="en-US" altLang="en-US">
                <a:solidFill>
                  <a:srgbClr val="000000"/>
                </a:solidFill>
              </a:rPr>
              <a:t> and funds contributed by its shareholders, who accept the uncertainty that comes with ownership risk in exchange for what they hope will be a good return on their investment.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On an individual’s balance sheet, it would be called Net Worth </a:t>
            </a:r>
            <a:r>
              <a:rPr lang="en-US" altLang="en-US" i="1">
                <a:solidFill>
                  <a:srgbClr val="000000"/>
                </a:solidFill>
              </a:rPr>
              <a:t>(as in this example).</a:t>
            </a:r>
          </a:p>
        </p:txBody>
      </p:sp>
      <p:sp>
        <p:nvSpPr>
          <p:cNvPr id="215046" name="Oval 6"/>
          <p:cNvSpPr>
            <a:spLocks noChangeArrowheads="1"/>
          </p:cNvSpPr>
          <p:nvPr/>
        </p:nvSpPr>
        <p:spPr bwMode="auto">
          <a:xfrm>
            <a:off x="5791200" y="4495800"/>
            <a:ext cx="4114800" cy="1066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Utilizing Financial Information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Students will be able to: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Estimate start-up costs, Costs of Goods Sold, and operating expenses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Calculate gross income, net income, and break-even point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Differentiate between fixed and variable costs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Determine profitability of a business by reading an Income Statement or Balance Sheet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Assess entrepreneur’s own collateral or equity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Evaluate need and ability to acquire a loan from an outside source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Calculate a loan’s interest rate and monthly payments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Calculate capitalization rate on an investment</a:t>
            </a:r>
          </a:p>
          <a:p>
            <a:pPr lvl="1"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8203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Reading a Balance Sheet</a:t>
            </a:r>
          </a:p>
        </p:txBody>
      </p:sp>
      <p:graphicFrame>
        <p:nvGraphicFramePr>
          <p:cNvPr id="217091" name="Object 3"/>
          <p:cNvGraphicFramePr>
            <a:graphicFrameLocks noChangeAspect="1"/>
          </p:cNvGraphicFramePr>
          <p:nvPr>
            <p:ph idx="1"/>
          </p:nvPr>
        </p:nvGraphicFramePr>
        <p:xfrm>
          <a:off x="2590800" y="1371601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1"/>
                        <a:ext cx="6707188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1698625" y="30400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3366"/>
              </a:solidFill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3048000" y="5715001"/>
            <a:ext cx="5867400" cy="779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Assets = Liabilities + Equity </a:t>
            </a:r>
            <a:r>
              <a:rPr lang="en-US" altLang="en-US" i="1">
                <a:solidFill>
                  <a:srgbClr val="000000"/>
                </a:solidFill>
              </a:rPr>
              <a:t>(Net Worth)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It Balances…thus the name of this report!</a:t>
            </a:r>
          </a:p>
        </p:txBody>
      </p:sp>
      <p:sp>
        <p:nvSpPr>
          <p:cNvPr id="217094" name="Oval 6"/>
          <p:cNvSpPr>
            <a:spLocks noChangeArrowheads="1"/>
          </p:cNvSpPr>
          <p:nvPr/>
        </p:nvSpPr>
        <p:spPr bwMode="auto">
          <a:xfrm>
            <a:off x="2209800" y="4876800"/>
            <a:ext cx="7620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Company Balance Sheet</a:t>
            </a:r>
          </a:p>
        </p:txBody>
      </p:sp>
      <p:pic>
        <p:nvPicPr>
          <p:cNvPr id="194570" name="Picture 10" descr="wb_balance_she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1"/>
            <a:ext cx="5543550" cy="501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9296400" y="3962401"/>
            <a:ext cx="99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0000"/>
                </a:solidFill>
              </a:rPr>
              <a:t>Assets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8610600" y="60198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FF0000"/>
                </a:solidFill>
              </a:rPr>
              <a:t>Liabilities + Equity</a:t>
            </a:r>
          </a:p>
        </p:txBody>
      </p:sp>
      <p:sp>
        <p:nvSpPr>
          <p:cNvPr id="194573" name="AutoShape 13"/>
          <p:cNvSpPr>
            <a:spLocks noChangeArrowheads="1"/>
          </p:cNvSpPr>
          <p:nvPr/>
        </p:nvSpPr>
        <p:spPr bwMode="auto">
          <a:xfrm>
            <a:off x="8610600" y="4114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94575" name="AutoShape 15"/>
          <p:cNvSpPr>
            <a:spLocks noChangeArrowheads="1"/>
          </p:cNvSpPr>
          <p:nvPr/>
        </p:nvSpPr>
        <p:spPr bwMode="auto">
          <a:xfrm>
            <a:off x="8610600" y="6400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Section IV: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Identifying Sources of Capital</a:t>
            </a:r>
            <a:endParaRPr lang="en-US" altLang="en-US">
              <a:solidFill>
                <a:srgbClr val="009900"/>
              </a:solidFill>
            </a:endParaRP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56176"/>
            <a:ext cx="25146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05000"/>
            <a:ext cx="7543800" cy="4114800"/>
          </a:xfrm>
        </p:spPr>
        <p:txBody>
          <a:bodyPr/>
          <a:lstStyle/>
          <a:p>
            <a:r>
              <a:rPr lang="en-US" altLang="en-US"/>
              <a:t>How much cash do you have available to start a business?</a:t>
            </a:r>
          </a:p>
          <a:p>
            <a:r>
              <a:rPr lang="en-US" altLang="en-US"/>
              <a:t>Do you own something that can be used as </a:t>
            </a:r>
            <a:r>
              <a:rPr lang="en-US" altLang="en-US">
                <a:solidFill>
                  <a:srgbClr val="FF0000"/>
                </a:solidFill>
              </a:rPr>
              <a:t>“collateral”</a:t>
            </a:r>
          </a:p>
          <a:p>
            <a:pPr lvl="1"/>
            <a:r>
              <a:rPr lang="en-US" altLang="en-US"/>
              <a:t>Security in the form of assets that you pledge to a lender. If you don’t pay your loan, the lender can seize the asset </a:t>
            </a:r>
          </a:p>
          <a:p>
            <a:pPr lvl="1">
              <a:buFontTx/>
              <a:buNone/>
            </a:pPr>
            <a:r>
              <a:rPr lang="en-US" altLang="en-US"/>
              <a:t>   (i.e., car, home)</a:t>
            </a:r>
          </a:p>
        </p:txBody>
      </p:sp>
    </p:spTree>
    <p:extLst>
      <p:ext uri="{BB962C8B-B14F-4D97-AF65-F5344CB8AC3E}">
        <p14:creationId xmlns:p14="http://schemas.microsoft.com/office/powerpoint/2010/main" val="40402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Identifying Sources of Capital</a:t>
            </a:r>
            <a:br>
              <a:rPr lang="en-US" altLang="en-US"/>
            </a:br>
            <a:r>
              <a:rPr lang="en-US" altLang="en-US">
                <a:solidFill>
                  <a:srgbClr val="009900"/>
                </a:solidFill>
              </a:rPr>
              <a:t>$$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Equity Capital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Cash raised for a business in exchange for an ownership stake in the business.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Equity:  Ownership in a business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Forms of Equity Financing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Friends and family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Private investors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Partners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Venture capitalists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Funding, grants or subsidies from state</a:t>
            </a:r>
          </a:p>
        </p:txBody>
      </p:sp>
    </p:spTree>
    <p:extLst>
      <p:ext uri="{BB962C8B-B14F-4D97-AF65-F5344CB8AC3E}">
        <p14:creationId xmlns:p14="http://schemas.microsoft.com/office/powerpoint/2010/main" val="320585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The 5 C’s of Credit</a:t>
            </a:r>
            <a:br>
              <a:rPr lang="en-US" altLang="en-US"/>
            </a:br>
            <a:r>
              <a:rPr lang="en-US" altLang="en-US"/>
              <a:t>to Qualify for a Loan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057400"/>
            <a:ext cx="5791200" cy="4495800"/>
          </a:xfrm>
        </p:spPr>
        <p:txBody>
          <a:bodyPr/>
          <a:lstStyle/>
          <a:p>
            <a:r>
              <a:rPr lang="en-US" altLang="en-US"/>
              <a:t>Character</a:t>
            </a:r>
          </a:p>
          <a:p>
            <a:r>
              <a:rPr lang="en-US" altLang="en-US"/>
              <a:t>Capacity</a:t>
            </a:r>
          </a:p>
          <a:p>
            <a:r>
              <a:rPr lang="en-US" altLang="en-US"/>
              <a:t>Capital</a:t>
            </a:r>
          </a:p>
          <a:p>
            <a:r>
              <a:rPr lang="en-US" altLang="en-US"/>
              <a:t>Collateral</a:t>
            </a:r>
          </a:p>
          <a:p>
            <a:r>
              <a:rPr lang="en-US" altLang="en-US"/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33803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5 C’s of Credit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47864"/>
            <a:ext cx="8777288" cy="4605337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Character</a:t>
            </a:r>
          </a:p>
          <a:p>
            <a:pPr lvl="1"/>
            <a:r>
              <a:rPr lang="en-US" altLang="en-US"/>
              <a:t>A borrower’s reputation, experience, and ethical values.</a:t>
            </a:r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Capacity</a:t>
            </a:r>
          </a:p>
          <a:p>
            <a:pPr lvl="1"/>
            <a:r>
              <a:rPr lang="en-US" altLang="en-US"/>
              <a:t>Ability to repay loan. Based on incoming and outgoing-cash flow</a:t>
            </a:r>
          </a:p>
        </p:txBody>
      </p:sp>
    </p:spTree>
    <p:extLst>
      <p:ext uri="{BB962C8B-B14F-4D97-AF65-F5344CB8AC3E}">
        <p14:creationId xmlns:p14="http://schemas.microsoft.com/office/powerpoint/2010/main" val="33524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5 C’s of Credit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47864"/>
            <a:ext cx="8777288" cy="4605337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Capital</a:t>
            </a:r>
          </a:p>
          <a:p>
            <a:pPr lvl="1"/>
            <a:r>
              <a:rPr lang="en-US" altLang="en-US"/>
              <a:t>Money to operate a business</a:t>
            </a:r>
          </a:p>
          <a:p>
            <a:pPr lvl="1"/>
            <a:r>
              <a:rPr lang="en-US" altLang="en-US"/>
              <a:t>The net worth of a business</a:t>
            </a:r>
            <a:r>
              <a:rPr lang="en-US" altLang="en-US">
                <a:cs typeface="Times New Roman" panose="02020603050405020304" pitchFamily="18" charset="0"/>
              </a:rPr>
              <a:t>–the amount by which the assets of the business exceed the liabilities.</a:t>
            </a: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Collateral</a:t>
            </a:r>
          </a:p>
          <a:p>
            <a:pPr lvl="1"/>
            <a:r>
              <a:rPr lang="en-US" altLang="en-US"/>
              <a:t>Security in the form of assets you pledge to a lender.</a:t>
            </a:r>
          </a:p>
        </p:txBody>
      </p:sp>
    </p:spTree>
    <p:extLst>
      <p:ext uri="{BB962C8B-B14F-4D97-AF65-F5344CB8AC3E}">
        <p14:creationId xmlns:p14="http://schemas.microsoft.com/office/powerpoint/2010/main" val="25445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5 C’s of Credit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47864"/>
            <a:ext cx="8777288" cy="4605337"/>
          </a:xfrm>
        </p:spPr>
        <p:txBody>
          <a:bodyPr/>
          <a:lstStyle/>
          <a:p>
            <a:r>
              <a:rPr lang="en-US" altLang="en-US" sz="2800">
                <a:solidFill>
                  <a:srgbClr val="FF0000"/>
                </a:solidFill>
              </a:rPr>
              <a:t>Conditions</a:t>
            </a:r>
          </a:p>
          <a:p>
            <a:pPr lvl="1"/>
            <a:r>
              <a:rPr lang="en-US" altLang="en-US" sz="2400"/>
              <a:t>Conditions of the environment in which the business operates. Lenders consider:</a:t>
            </a:r>
          </a:p>
          <a:p>
            <a:pPr lvl="2"/>
            <a:r>
              <a:rPr lang="en-US" altLang="en-US" sz="2000"/>
              <a:t>Economic conditions</a:t>
            </a:r>
          </a:p>
          <a:p>
            <a:pPr lvl="2"/>
            <a:r>
              <a:rPr lang="en-US" altLang="en-US" sz="2000"/>
              <a:t>Potential for growth</a:t>
            </a:r>
          </a:p>
          <a:p>
            <a:pPr lvl="2"/>
            <a:r>
              <a:rPr lang="en-US" altLang="en-US" sz="2000"/>
              <a:t>Amount of competition</a:t>
            </a:r>
          </a:p>
          <a:p>
            <a:pPr lvl="2"/>
            <a:r>
              <a:rPr lang="en-US" altLang="en-US" sz="2000"/>
              <a:t>Location</a:t>
            </a:r>
          </a:p>
          <a:p>
            <a:pPr lvl="2"/>
            <a:r>
              <a:rPr lang="en-US" altLang="en-US" sz="2000"/>
              <a:t>Form of ownership</a:t>
            </a:r>
          </a:p>
          <a:p>
            <a:pPr lvl="2">
              <a:buFontTx/>
              <a:buNone/>
            </a:pPr>
            <a:endParaRPr lang="en-US" altLang="en-US" sz="2000"/>
          </a:p>
          <a:p>
            <a:pPr lvl="1"/>
            <a:r>
              <a:rPr lang="en-US" altLang="en-US" sz="2400"/>
              <a:t>Some lenders will require certain types of insurance coverage to limit their risk</a:t>
            </a:r>
          </a:p>
        </p:txBody>
      </p:sp>
    </p:spTree>
    <p:extLst>
      <p:ext uri="{BB962C8B-B14F-4D97-AF65-F5344CB8AC3E}">
        <p14:creationId xmlns:p14="http://schemas.microsoft.com/office/powerpoint/2010/main" val="39370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Obtaining a Loan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Lenders that do not want an equity stake in your company, but are willing to loan you money for your business, will have you pay interest on the amount borrowed.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Interest:</a:t>
            </a:r>
            <a:r>
              <a:rPr lang="en-US" altLang="en-US"/>
              <a:t> The amount paid to “use</a:t>
            </a:r>
            <a:r>
              <a:rPr lang="en-US" altLang="en-US">
                <a:cs typeface="Times New Roman" panose="02020603050405020304" pitchFamily="18" charset="0"/>
              </a:rPr>
              <a:t>”</a:t>
            </a:r>
            <a:r>
              <a:rPr lang="en-US" altLang="en-US"/>
              <a:t> money for a period of time. </a:t>
            </a:r>
          </a:p>
          <a:p>
            <a:pPr lvl="2"/>
            <a:r>
              <a:rPr lang="en-US" altLang="en-US"/>
              <a:t>The original amount lent is called the </a:t>
            </a:r>
            <a:r>
              <a:rPr lang="en-US" altLang="en-US">
                <a:solidFill>
                  <a:schemeClr val="accent2"/>
                </a:solidFill>
              </a:rPr>
              <a:t>principal</a:t>
            </a:r>
          </a:p>
          <a:p>
            <a:pPr lvl="2"/>
            <a:r>
              <a:rPr lang="en-US" altLang="en-US"/>
              <a:t>The percentage of the principal which must be paid annually as interest is called the </a:t>
            </a:r>
            <a:r>
              <a:rPr lang="en-US" altLang="en-US">
                <a:solidFill>
                  <a:schemeClr val="accent2"/>
                </a:solidFill>
              </a:rPr>
              <a:t>interest rate</a:t>
            </a:r>
            <a:r>
              <a:rPr lang="en-US" altLang="en-US"/>
              <a:t>.</a:t>
            </a:r>
          </a:p>
          <a:p>
            <a:pPr lvl="1"/>
            <a:endParaRPr lang="en-US" altLang="en-US"/>
          </a:p>
          <a:p>
            <a:pPr lvl="2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114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Section IV: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Calculating Interest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Principal x Interest Rate x Time = Interest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PRT = I</a:t>
            </a:r>
          </a:p>
          <a:p>
            <a:pPr algn="ctr">
              <a:buFontTx/>
              <a:buNone/>
            </a:pPr>
            <a:r>
              <a:rPr lang="en-US" altLang="en-US" sz="1600"/>
              <a:t>Principal (P)  = $50,000</a:t>
            </a:r>
          </a:p>
          <a:p>
            <a:pPr algn="ctr">
              <a:buFontTx/>
              <a:buNone/>
            </a:pPr>
            <a:r>
              <a:rPr lang="en-US" altLang="en-US" sz="1600"/>
              <a:t>Interest Rate (R) = 8%</a:t>
            </a:r>
          </a:p>
          <a:p>
            <a:pPr algn="ctr">
              <a:buFontTx/>
              <a:buNone/>
            </a:pPr>
            <a:r>
              <a:rPr lang="en-US" altLang="en-US" sz="1600"/>
              <a:t>Time (T)  =  5 years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$50,000 x .08  =  $4,000 interest/year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$4,000 x 5  =  $20,000 total interest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$50,000+ $20,000  =  $70,000 total to repay</a:t>
            </a:r>
          </a:p>
        </p:txBody>
      </p:sp>
    </p:spTree>
    <p:extLst>
      <p:ext uri="{BB962C8B-B14F-4D97-AF65-F5344CB8AC3E}">
        <p14:creationId xmlns:p14="http://schemas.microsoft.com/office/powerpoint/2010/main" val="419584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DECA Business Plan Format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B2B2B2"/>
                </a:solidFill>
              </a:rPr>
              <a:t>Section I: Executive Summary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B2B2B2"/>
                </a:solidFill>
              </a:rPr>
              <a:t>Section II: Analysis of Business Situation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solidFill>
                  <a:srgbClr val="B2B2B2"/>
                </a:solidFill>
              </a:rPr>
              <a:t>Rationale and marketing research, Description of Business, Self-analysis, Analysis of the business opportunity, customer and location, and Proposed organization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en-US">
                <a:solidFill>
                  <a:srgbClr val="B2B2B2"/>
                </a:solidFill>
                <a:cs typeface="Times New Roman" panose="02020603050405020304" pitchFamily="18" charset="0"/>
              </a:rPr>
              <a:t>•  </a:t>
            </a:r>
            <a:r>
              <a:rPr lang="en-US" altLang="en-US">
                <a:solidFill>
                  <a:srgbClr val="B2B2B2"/>
                </a:solidFill>
              </a:rPr>
              <a:t>Section III: Marketing and Promotional Plan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en-US" sz="1000"/>
              <a:t>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• 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Section IV: Financing Plan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	–  </a:t>
            </a:r>
            <a:r>
              <a:rPr lang="en-US" altLang="en-US" sz="1800">
                <a:cs typeface="Times New Roman" panose="02020603050405020304" pitchFamily="18" charset="0"/>
              </a:rPr>
              <a:t>Income Statements, Amortization, and Return on Investment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7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Section IV: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Calculating Monthly Payment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1600" b="1"/>
              <a:t>Principal (P)  = $50,000</a:t>
            </a:r>
          </a:p>
          <a:p>
            <a:pPr algn="ctr">
              <a:buFontTx/>
              <a:buNone/>
            </a:pPr>
            <a:r>
              <a:rPr lang="en-US" altLang="en-US" sz="1600" b="1"/>
              <a:t>Interest Rate (R) = 8%</a:t>
            </a:r>
          </a:p>
          <a:p>
            <a:pPr algn="ctr">
              <a:buFontTx/>
              <a:buNone/>
            </a:pPr>
            <a:r>
              <a:rPr lang="en-US" altLang="en-US" sz="1600" b="1"/>
              <a:t>Time (T)  =  5 years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$70,000 total to repay over 5 years</a:t>
            </a:r>
          </a:p>
          <a:p>
            <a:pPr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•  Amortization: Calculating fixed monthly payments over the life of the loan.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5 years  =  60 months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$70,000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  <a:sym typeface="WP MathA" pitchFamily="2" charset="2"/>
              </a:rPr>
              <a:t> 60  = $1,166.67 (monthly payment)</a:t>
            </a: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06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r>
              <a:rPr lang="en-US" altLang="en-US" sz="3000">
                <a:solidFill>
                  <a:schemeClr val="accent2"/>
                </a:solidFill>
              </a:rPr>
              <a:t>Section IV:</a:t>
            </a:r>
            <a:r>
              <a:rPr lang="en-US" altLang="en-US" sz="3400"/>
              <a:t/>
            </a:r>
            <a:br>
              <a:rPr lang="en-US" altLang="en-US" sz="3400"/>
            </a:br>
            <a:r>
              <a:rPr lang="en-US" altLang="en-US" sz="3200"/>
              <a:t>Calculating Return on Investment (ROI)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38350"/>
            <a:ext cx="8777288" cy="4514850"/>
          </a:xfrm>
        </p:spPr>
        <p:txBody>
          <a:bodyPr/>
          <a:lstStyle/>
          <a:p>
            <a:r>
              <a:rPr lang="en-US" altLang="en-US"/>
              <a:t>ROI</a:t>
            </a:r>
          </a:p>
          <a:p>
            <a:pPr lvl="1"/>
            <a:r>
              <a:rPr lang="en-US" altLang="en-US" b="1"/>
              <a:t>A comparison of the money earned (or lost) on an investment to the amount of money invested.</a:t>
            </a:r>
          </a:p>
          <a:p>
            <a:pPr lvl="2"/>
            <a:r>
              <a:rPr lang="en-US" altLang="en-US"/>
              <a:t>You need to determine your potential ROI </a:t>
            </a:r>
            <a:r>
              <a:rPr lang="en-US" altLang="en-US" b="1">
                <a:solidFill>
                  <a:schemeClr val="accent2"/>
                </a:solidFill>
              </a:rPr>
              <a:t>before</a:t>
            </a:r>
            <a:r>
              <a:rPr lang="en-US" altLang="en-US"/>
              <a:t> you start your business. If the return is too low, don’t waste your time with this business.</a:t>
            </a:r>
          </a:p>
          <a:p>
            <a:pPr lvl="2">
              <a:buFontTx/>
              <a:buNone/>
            </a:pPr>
            <a:endParaRPr lang="en-US" altLang="en-US"/>
          </a:p>
          <a:p>
            <a:pPr lvl="1" algn="ctr"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Time is money</a:t>
            </a:r>
          </a:p>
        </p:txBody>
      </p:sp>
    </p:spTree>
    <p:extLst>
      <p:ext uri="{BB962C8B-B14F-4D97-AF65-F5344CB8AC3E}">
        <p14:creationId xmlns:p14="http://schemas.microsoft.com/office/powerpoint/2010/main" val="35055871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162800" cy="609600"/>
          </a:xfrm>
        </p:spPr>
        <p:txBody>
          <a:bodyPr/>
          <a:lstStyle/>
          <a:p>
            <a:r>
              <a:rPr lang="en-US" altLang="en-US"/>
              <a:t>Calculating Return on Investment</a:t>
            </a:r>
            <a:br>
              <a:rPr lang="en-US" altLang="en-US"/>
            </a:br>
            <a:r>
              <a:rPr lang="en-US" altLang="en-US"/>
              <a:t>(ROI)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• Smart investors look for returns of </a:t>
            </a:r>
          </a:p>
          <a:p>
            <a:pPr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  10% or higher from a business.</a:t>
            </a:r>
          </a:p>
          <a:p>
            <a:pPr algn="ctr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cs typeface="Times New Roman" panose="02020603050405020304" pitchFamily="18" charset="0"/>
              </a:rPr>
              <a:t>$80,000 investment</a:t>
            </a:r>
          </a:p>
          <a:p>
            <a:pPr algn="ctr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cs typeface="Times New Roman" panose="02020603050405020304" pitchFamily="18" charset="0"/>
              </a:rPr>
              <a:t>10% yearly return (ROI)</a:t>
            </a:r>
          </a:p>
          <a:p>
            <a:pPr algn="ctr">
              <a:buFontTx/>
              <a:buNone/>
            </a:pPr>
            <a:endParaRPr lang="en-US" altLang="en-US" sz="160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$80,000 x .10  =  $8,000 ROI (annual Net Profit)</a:t>
            </a:r>
          </a:p>
          <a:p>
            <a:pPr algn="ctr">
              <a:buFontTx/>
              <a:buNone/>
            </a:pPr>
            <a:r>
              <a:rPr lang="en-US" altLang="en-US" sz="1400"/>
              <a:t>   </a:t>
            </a:r>
          </a:p>
          <a:p>
            <a:pPr>
              <a:buFontTx/>
              <a:buNone/>
            </a:pPr>
            <a:r>
              <a:rPr lang="en-US" altLang="en-US" b="1"/>
              <a:t>Remember:</a:t>
            </a:r>
          </a:p>
          <a:p>
            <a:pPr lvl="1" algn="ctr">
              <a:buFontTx/>
              <a:buNone/>
            </a:pPr>
            <a:r>
              <a:rPr lang="en-US" altLang="en-US" sz="3200">
                <a:solidFill>
                  <a:srgbClr val="FF0000"/>
                </a:solidFill>
                <a:latin typeface="Benguiat Bk BT" pitchFamily="18" charset="0"/>
              </a:rPr>
              <a:t>Your MONEY should work hard for you;</a:t>
            </a:r>
          </a:p>
          <a:p>
            <a:pPr lvl="1" algn="ctr">
              <a:buFontTx/>
              <a:buNone/>
            </a:pPr>
            <a:r>
              <a:rPr lang="en-US" altLang="en-US" sz="3200">
                <a:solidFill>
                  <a:srgbClr val="FF0000"/>
                </a:solidFill>
                <a:latin typeface="Benguiat Bk BT" pitchFamily="18" charset="0"/>
              </a:rPr>
              <a:t>not YOU work hard for your money</a:t>
            </a:r>
          </a:p>
        </p:txBody>
      </p:sp>
    </p:spTree>
    <p:extLst>
      <p:ext uri="{BB962C8B-B14F-4D97-AF65-F5344CB8AC3E}">
        <p14:creationId xmlns:p14="http://schemas.microsoft.com/office/powerpoint/2010/main" val="1698239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Utilizing Financial Information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Let’s Review: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Estimate start-up costs, Costs of Goods Sold, and operating expenses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Calculate gross income, net income, and break-even point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Differentiate between fixed and variable costs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Determine profitability of a business by reading an Income Statement or Balance Sheet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Assess entrepreneur’s own collateral or equity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Evaluate need and ability to acquire a loan from an outside source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Calculate a loan’s interest rate and monthly payments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Calculate capitalization rate on an investment</a:t>
            </a:r>
          </a:p>
          <a:p>
            <a:pPr lvl="1"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507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Section IV: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 sz="3200"/>
              <a:t>Projecting Cash Flow for Business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new business owner must be able to:</a:t>
            </a:r>
          </a:p>
          <a:p>
            <a:pPr lvl="1"/>
            <a:r>
              <a:rPr lang="en-US" altLang="en-US"/>
              <a:t>Estimate Start-up Costs, Costs of Goods Sold  (COGS), and Operating Expenses</a:t>
            </a:r>
          </a:p>
          <a:p>
            <a:pPr lvl="1"/>
            <a:r>
              <a:rPr lang="en-US" altLang="en-US"/>
              <a:t>Calculate Gross Income and Net Income</a:t>
            </a:r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All of these items</a:t>
            </a:r>
            <a:r>
              <a:rPr lang="en-US" altLang="en-US">
                <a:cs typeface="Times New Roman" panose="02020603050405020304" pitchFamily="18" charset="0"/>
              </a:rPr>
              <a:t> are found on an </a:t>
            </a:r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</a:rPr>
              <a:t>Income Statement</a:t>
            </a:r>
            <a:r>
              <a:rPr lang="en-US" altLang="en-US">
                <a:cs typeface="Times New Roman" panose="02020603050405020304" pitchFamily="18" charset="0"/>
              </a:rPr>
              <a:t>–the final section of the business plan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2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96200" y="304800"/>
            <a:ext cx="3429000" cy="914400"/>
          </a:xfrm>
        </p:spPr>
        <p:txBody>
          <a:bodyPr/>
          <a:lstStyle/>
          <a:p>
            <a:r>
              <a:rPr lang="en-US" altLang="en-US" b="1"/>
              <a:t>Income Statement</a:t>
            </a:r>
          </a:p>
        </p:txBody>
      </p:sp>
      <p:pic>
        <p:nvPicPr>
          <p:cNvPr id="143366" name="Picture 6" descr="Income Stmt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4958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7239000" y="1981200"/>
            <a:ext cx="2819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3366"/>
                </a:solidFill>
                <a:latin typeface="Times New Roman" panose="02020603050405020304" pitchFamily="18" charset="0"/>
              </a:rPr>
              <a:t>A.K.A.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Profit and Loss Statement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7315200" y="3505201"/>
            <a:ext cx="2895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3366"/>
                </a:solidFill>
                <a:latin typeface="Times New Roman" panose="02020603050405020304" pitchFamily="18" charset="0"/>
              </a:rPr>
              <a:t>Summary of a company’s profit or loss during any one given period of time, such as a month, quarter, or one year.</a:t>
            </a:r>
          </a:p>
        </p:txBody>
      </p:sp>
    </p:spTree>
    <p:extLst>
      <p:ext uri="{BB962C8B-B14F-4D97-AF65-F5344CB8AC3E}">
        <p14:creationId xmlns:p14="http://schemas.microsoft.com/office/powerpoint/2010/main" val="88336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Income Stmt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4681538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6705600" y="381000"/>
            <a:ext cx="3810000" cy="262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FFFFFF"/>
                </a:solidFill>
              </a:rPr>
              <a:t>Interpreting an Income Statement</a:t>
            </a:r>
          </a:p>
          <a:p>
            <a:pPr algn="ctr" fontAlgn="base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</a:pPr>
            <a:endParaRPr lang="en-US" alt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3366"/>
                </a:solidFill>
                <a:latin typeface="Times New Roman" panose="02020603050405020304" pitchFamily="18" charset="0"/>
              </a:rPr>
              <a:t>What are the differences between </a:t>
            </a:r>
            <a:r>
              <a:rPr lang="en-US" altLang="en-US" sz="2400" b="1">
                <a:solidFill>
                  <a:srgbClr val="003366"/>
                </a:solidFill>
                <a:latin typeface="Times New Roman" panose="02020603050405020304" pitchFamily="18" charset="0"/>
              </a:rPr>
              <a:t>fixed</a:t>
            </a:r>
            <a:r>
              <a:rPr lang="en-US" altLang="en-US" sz="2400">
                <a:solidFill>
                  <a:srgbClr val="003366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400" b="1">
                <a:solidFill>
                  <a:srgbClr val="003366"/>
                </a:solidFill>
                <a:latin typeface="Times New Roman" panose="02020603050405020304" pitchFamily="18" charset="0"/>
              </a:rPr>
              <a:t>variable</a:t>
            </a:r>
            <a:r>
              <a:rPr lang="en-US" altLang="en-US" sz="2400">
                <a:solidFill>
                  <a:srgbClr val="003366"/>
                </a:solidFill>
                <a:latin typeface="Times New Roman" panose="02020603050405020304" pitchFamily="18" charset="0"/>
              </a:rPr>
              <a:t> expenses?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7239000" y="3429000"/>
            <a:ext cx="2971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Fixed:</a:t>
            </a:r>
            <a:r>
              <a:rPr lang="en-US" altLang="en-US" sz="2400">
                <a:solidFill>
                  <a:srgbClr val="003366"/>
                </a:solidFill>
                <a:latin typeface="Times New Roman" panose="02020603050405020304" pitchFamily="18" charset="0"/>
              </a:rPr>
              <a:t>  Expenses that do NOT change with number of units sold or produced.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7239000" y="5105401"/>
            <a:ext cx="320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Variable:</a:t>
            </a:r>
            <a:r>
              <a:rPr lang="en-US" altLang="en-US" sz="2400">
                <a:solidFill>
                  <a:srgbClr val="003366"/>
                </a:solidFill>
                <a:latin typeface="Times New Roman" panose="02020603050405020304" pitchFamily="18" charset="0"/>
              </a:rPr>
              <a:t>  Expenses that DO change with units sold or produced.</a:t>
            </a:r>
          </a:p>
        </p:txBody>
      </p:sp>
    </p:spTree>
    <p:extLst>
      <p:ext uri="{BB962C8B-B14F-4D97-AF65-F5344CB8AC3E}">
        <p14:creationId xmlns:p14="http://schemas.microsoft.com/office/powerpoint/2010/main" val="21780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Start-up Costs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one time-only expenses paid to establish a business. Many entrepreneurs have to borrow the money </a:t>
            </a:r>
            <a:r>
              <a:rPr lang="en-US" altLang="en-US" sz="2000"/>
              <a:t>(friends, family, savings, partners, private investors, etc)</a:t>
            </a:r>
            <a:r>
              <a:rPr lang="en-US" altLang="en-US" sz="2800"/>
              <a:t> </a:t>
            </a:r>
          </a:p>
          <a:p>
            <a:r>
              <a:rPr lang="en-US" altLang="en-US" sz="2800"/>
              <a:t>Common costs include:</a:t>
            </a:r>
          </a:p>
          <a:p>
            <a:pPr lvl="1"/>
            <a:r>
              <a:rPr lang="en-US" altLang="en-US" sz="2400"/>
              <a:t>Equipment and supplies</a:t>
            </a:r>
          </a:p>
          <a:p>
            <a:pPr lvl="1"/>
            <a:r>
              <a:rPr lang="en-US" altLang="en-US" sz="2400"/>
              <a:t>Furniture and fixtures</a:t>
            </a:r>
          </a:p>
          <a:p>
            <a:pPr lvl="1"/>
            <a:r>
              <a:rPr lang="en-US" altLang="en-US" sz="2400"/>
              <a:t>Vehicles</a:t>
            </a:r>
          </a:p>
          <a:p>
            <a:pPr lvl="1"/>
            <a:r>
              <a:rPr lang="en-US" altLang="en-US" sz="2400"/>
              <a:t>Remodeling, electrical and plumbing</a:t>
            </a:r>
          </a:p>
          <a:p>
            <a:pPr lvl="1"/>
            <a:r>
              <a:rPr lang="en-US" altLang="en-US" sz="2400"/>
              <a:t>Legal and accounting fees</a:t>
            </a:r>
          </a:p>
          <a:p>
            <a:pPr lvl="1"/>
            <a:r>
              <a:rPr lang="en-US" altLang="en-US" sz="2400"/>
              <a:t>Licensing fees</a:t>
            </a:r>
          </a:p>
        </p:txBody>
      </p:sp>
    </p:spTree>
    <p:extLst>
      <p:ext uri="{BB962C8B-B14F-4D97-AF65-F5344CB8AC3E}">
        <p14:creationId xmlns:p14="http://schemas.microsoft.com/office/powerpoint/2010/main" val="108431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Costs of Goods Sold</a:t>
            </a:r>
            <a:br>
              <a:rPr lang="en-US" altLang="en-US"/>
            </a:br>
            <a:r>
              <a:rPr lang="en-US" altLang="en-US" sz="2400"/>
              <a:t>(COGS)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cost for the inventory to be sold in a business.</a:t>
            </a:r>
          </a:p>
          <a:p>
            <a:pPr lvl="1"/>
            <a:r>
              <a:rPr lang="en-US" altLang="en-US"/>
              <a:t>Service-only businesses do not have this type of expense. </a:t>
            </a:r>
          </a:p>
        </p:txBody>
      </p:sp>
      <p:pic>
        <p:nvPicPr>
          <p:cNvPr id="138245" name="Picture 5" descr="Income Stmt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3962400"/>
            <a:ext cx="4875213" cy="852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6" name="Oval 6"/>
          <p:cNvSpPr>
            <a:spLocks noChangeArrowheads="1"/>
          </p:cNvSpPr>
          <p:nvPr/>
        </p:nvSpPr>
        <p:spPr bwMode="auto">
          <a:xfrm>
            <a:off x="3581400" y="5105400"/>
            <a:ext cx="16002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3733800" y="6019800"/>
            <a:ext cx="5105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altLang="en-US"/>
              <a:t>Operating Expenses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05600" y="1981200"/>
            <a:ext cx="3733800" cy="1371600"/>
          </a:xfrm>
        </p:spPr>
        <p:txBody>
          <a:bodyPr/>
          <a:lstStyle/>
          <a:p>
            <a:r>
              <a:rPr lang="en-US" altLang="en-US" sz="2400"/>
              <a:t>Expenses necessary</a:t>
            </a:r>
          </a:p>
          <a:p>
            <a:pPr>
              <a:buFontTx/>
              <a:buNone/>
            </a:pPr>
            <a:r>
              <a:rPr lang="en-US" altLang="en-US" sz="2400"/>
              <a:t>    to operate a business.</a:t>
            </a:r>
          </a:p>
          <a:p>
            <a:pPr lvl="1"/>
            <a:r>
              <a:rPr lang="en-US" altLang="en-US" sz="2000"/>
              <a:t>Includes:</a:t>
            </a:r>
          </a:p>
          <a:p>
            <a:pPr lvl="2"/>
            <a:endParaRPr lang="en-US" altLang="en-US" sz="1800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248400" y="3581400"/>
            <a:ext cx="4114800" cy="2590800"/>
          </a:xfrm>
        </p:spPr>
        <p:txBody>
          <a:bodyPr/>
          <a:lstStyle/>
          <a:p>
            <a:pPr lvl="2">
              <a:buFontTx/>
              <a:buNone/>
            </a:pPr>
            <a:r>
              <a:rPr lang="en-US" altLang="en-US" sz="2000"/>
              <a:t>Salaries</a:t>
            </a:r>
          </a:p>
          <a:p>
            <a:pPr lvl="2">
              <a:buFontTx/>
              <a:buNone/>
            </a:pPr>
            <a:r>
              <a:rPr lang="en-US" altLang="en-US" sz="2000"/>
              <a:t>Lease</a:t>
            </a:r>
          </a:p>
          <a:p>
            <a:pPr lvl="2">
              <a:buFontTx/>
              <a:buNone/>
            </a:pPr>
            <a:r>
              <a:rPr lang="en-US" altLang="en-US" sz="2000"/>
              <a:t>Advertising</a:t>
            </a:r>
          </a:p>
          <a:p>
            <a:pPr lvl="2">
              <a:buFontTx/>
              <a:buNone/>
            </a:pPr>
            <a:r>
              <a:rPr lang="en-US" altLang="en-US" sz="2000"/>
              <a:t>Insurance</a:t>
            </a:r>
          </a:p>
          <a:p>
            <a:pPr lvl="2">
              <a:buFontTx/>
              <a:buNone/>
            </a:pPr>
            <a:r>
              <a:rPr lang="en-US" altLang="en-US" sz="2000"/>
              <a:t>Office Supplies</a:t>
            </a:r>
          </a:p>
          <a:p>
            <a:pPr lvl="2">
              <a:buFontTx/>
              <a:buNone/>
            </a:pPr>
            <a:r>
              <a:rPr lang="en-US" altLang="en-US" sz="2000"/>
              <a:t>Utilities, phone, internet, etc.</a:t>
            </a:r>
          </a:p>
        </p:txBody>
      </p:sp>
      <p:pic>
        <p:nvPicPr>
          <p:cNvPr id="141316" name="Picture 4" descr="Income Stmt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4572000" cy="6775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1752600" y="3429000"/>
            <a:ext cx="1676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1905000" y="6324600"/>
            <a:ext cx="4876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BUSC_PRT_Way_To_Success">
  <a:themeElements>
    <a:clrScheme name="">
      <a:dk1>
        <a:srgbClr val="0033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2A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Way_To_Succe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PP_SBUSC_PRT_Way_To_Su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1390</Words>
  <Application>Microsoft Office PowerPoint</Application>
  <PresentationFormat>Widescreen</PresentationFormat>
  <Paragraphs>249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Benguiat Bk BT</vt:lpstr>
      <vt:lpstr>Calibri</vt:lpstr>
      <vt:lpstr>Times New Roman</vt:lpstr>
      <vt:lpstr>WP MathA</vt:lpstr>
      <vt:lpstr>PPP_SBUSC_PRT_Way_To_Success</vt:lpstr>
      <vt:lpstr>WordPerfect 10 Document</vt:lpstr>
      <vt:lpstr>Entrepreneurship</vt:lpstr>
      <vt:lpstr>Utilizing Financial Information</vt:lpstr>
      <vt:lpstr>DECA Business Plan Format</vt:lpstr>
      <vt:lpstr>Section IV: Projecting Cash Flow for Business</vt:lpstr>
      <vt:lpstr>Income Statement</vt:lpstr>
      <vt:lpstr>PowerPoint Presentation</vt:lpstr>
      <vt:lpstr>Start-up Costs</vt:lpstr>
      <vt:lpstr>Costs of Goods Sold (COGS)</vt:lpstr>
      <vt:lpstr>Operating Expenses</vt:lpstr>
      <vt:lpstr>Gross &amp; Net Income</vt:lpstr>
      <vt:lpstr>  Gross Income        Net Income</vt:lpstr>
      <vt:lpstr>Break-even Point</vt:lpstr>
      <vt:lpstr>Break-even Point</vt:lpstr>
      <vt:lpstr>Determining           Profitability</vt:lpstr>
      <vt:lpstr>Balance Sheet</vt:lpstr>
      <vt:lpstr>Personal Balance Sheet (A simple example)</vt:lpstr>
      <vt:lpstr>Reading a Balance Sheet</vt:lpstr>
      <vt:lpstr>Reading a Balance Sheet</vt:lpstr>
      <vt:lpstr>Reading a Balance Sheet</vt:lpstr>
      <vt:lpstr>Reading a Balance Sheet</vt:lpstr>
      <vt:lpstr>Company Balance Sheet</vt:lpstr>
      <vt:lpstr>Section IV: Identifying Sources of Capital</vt:lpstr>
      <vt:lpstr>Identifying Sources of Capital $$</vt:lpstr>
      <vt:lpstr>The 5 C’s of Credit to Qualify for a Loan</vt:lpstr>
      <vt:lpstr>The 5 C’s of Credit</vt:lpstr>
      <vt:lpstr>The 5 C’s of Credit</vt:lpstr>
      <vt:lpstr>The 5 C’s of Credit</vt:lpstr>
      <vt:lpstr>Obtaining a Loan</vt:lpstr>
      <vt:lpstr>Section IV: Calculating Interest</vt:lpstr>
      <vt:lpstr>Section IV: Calculating Monthly Payment</vt:lpstr>
      <vt:lpstr>Section IV: Calculating Return on Investment (ROI)</vt:lpstr>
      <vt:lpstr>Calculating Return on Investment (ROI)</vt:lpstr>
      <vt:lpstr>Utilizing Financial Information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Ben Luikart</dc:creator>
  <cp:lastModifiedBy>Ben Luikart</cp:lastModifiedBy>
  <cp:revision>1</cp:revision>
  <dcterms:created xsi:type="dcterms:W3CDTF">2016-01-05T22:43:06Z</dcterms:created>
  <dcterms:modified xsi:type="dcterms:W3CDTF">2016-01-05T22:43:40Z</dcterms:modified>
</cp:coreProperties>
</file>