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78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5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9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12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4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83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75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2" name="Object 8"/>
          <p:cNvGraphicFramePr>
            <a:graphicFrameLocks noChangeAspect="1"/>
          </p:cNvGraphicFramePr>
          <p:nvPr userDrawn="1"/>
        </p:nvGraphicFramePr>
        <p:xfrm>
          <a:off x="922867" y="222250"/>
          <a:ext cx="318558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3" imgW="2160254" imgH="330159" progId="Photoshop.Image.6">
                  <p:embed/>
                </p:oleObj>
              </mc:Choice>
              <mc:Fallback>
                <p:oleObj name="Image" r:id="rId3" imgW="2160254" imgH="33015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867" y="222250"/>
                        <a:ext cx="3185584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 userDrawn="1"/>
        </p:nvGraphicFramePr>
        <p:xfrm>
          <a:off x="3767667" y="76200"/>
          <a:ext cx="161713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" r:id="rId5" imgW="2378049" imgH="2359756" progId="Photoshop.Image.6">
                  <p:embed/>
                </p:oleObj>
              </mc:Choice>
              <mc:Fallback>
                <p:oleObj name="Image" r:id="rId5" imgW="2378049" imgH="2359756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667" y="76200"/>
                        <a:ext cx="161713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10"/>
          <p:cNvSpPr txBox="1">
            <a:spLocks noChangeArrowheads="1"/>
          </p:cNvSpPr>
          <p:nvPr userDrawn="1"/>
        </p:nvSpPr>
        <p:spPr bwMode="auto">
          <a:xfrm>
            <a:off x="3987800" y="19685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6155" name="Text Box 11"/>
          <p:cNvSpPr txBox="1">
            <a:spLocks noChangeArrowheads="1"/>
          </p:cNvSpPr>
          <p:nvPr userDrawn="1"/>
        </p:nvSpPr>
        <p:spPr bwMode="auto">
          <a:xfrm>
            <a:off x="1007533" y="196851"/>
            <a:ext cx="1701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</a:t>
            </a:r>
          </a:p>
        </p:txBody>
      </p:sp>
      <p:sp>
        <p:nvSpPr>
          <p:cNvPr id="6156" name="Text Box 12"/>
          <p:cNvSpPr txBox="1">
            <a:spLocks noChangeArrowheads="1"/>
          </p:cNvSpPr>
          <p:nvPr userDrawn="1"/>
        </p:nvSpPr>
        <p:spPr bwMode="auto">
          <a:xfrm>
            <a:off x="1007533" y="3090863"/>
            <a:ext cx="53955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effectLst/>
              </a:rPr>
              <a:t>SECTION OPENER / CLOSER:</a:t>
            </a:r>
          </a:p>
          <a:p>
            <a:r>
              <a:rPr lang="en-US" sz="3600" dirty="0">
                <a:effectLst/>
              </a:rPr>
              <a:t>INSERT BOOK COVER ART</a:t>
            </a:r>
          </a:p>
        </p:txBody>
      </p:sp>
      <p:sp>
        <p:nvSpPr>
          <p:cNvPr id="6157" name="Rectangle 1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A50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 userDrawn="1"/>
        </p:nvGraphicFramePr>
        <p:xfrm>
          <a:off x="3556001" y="304800"/>
          <a:ext cx="504401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" r:id="rId7" imgW="5489587" imgH="6963643" progId="Photoshop.Image.6">
                  <p:embed/>
                </p:oleObj>
              </mc:Choice>
              <mc:Fallback>
                <p:oleObj name="Image" r:id="rId7" imgW="5489587" imgH="696364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1" y="304800"/>
                        <a:ext cx="5044017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15"/>
          <p:cNvSpPr>
            <a:spLocks noChangeArrowheads="1"/>
          </p:cNvSpPr>
          <p:nvPr userDrawn="1"/>
        </p:nvSpPr>
        <p:spPr bwMode="auto">
          <a:xfrm>
            <a:off x="3454400" y="304800"/>
            <a:ext cx="101600" cy="4876800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160" name="Rectangle 16"/>
          <p:cNvSpPr>
            <a:spLocks noChangeArrowheads="1"/>
          </p:cNvSpPr>
          <p:nvPr userDrawn="1"/>
        </p:nvSpPr>
        <p:spPr bwMode="auto">
          <a:xfrm>
            <a:off x="8600018" y="228600"/>
            <a:ext cx="105833" cy="4953000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161" name="Rectangle 17"/>
          <p:cNvSpPr>
            <a:spLocks noChangeArrowheads="1"/>
          </p:cNvSpPr>
          <p:nvPr userDrawn="1"/>
        </p:nvSpPr>
        <p:spPr bwMode="auto">
          <a:xfrm rot="-5400000">
            <a:off x="6042025" y="2517775"/>
            <a:ext cx="76200" cy="5251451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162" name="Rectangle 18"/>
          <p:cNvSpPr>
            <a:spLocks noChangeArrowheads="1"/>
          </p:cNvSpPr>
          <p:nvPr userDrawn="1"/>
        </p:nvSpPr>
        <p:spPr bwMode="auto">
          <a:xfrm rot="-5400000">
            <a:off x="6042025" y="-2359026"/>
            <a:ext cx="76200" cy="5251451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6163" name="Text Box 19"/>
          <p:cNvSpPr txBox="1">
            <a:spLocks noChangeArrowheads="1"/>
          </p:cNvSpPr>
          <p:nvPr userDrawn="1"/>
        </p:nvSpPr>
        <p:spPr bwMode="auto">
          <a:xfrm>
            <a:off x="0" y="5791200"/>
            <a:ext cx="12192000" cy="571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500" b="1" dirty="0">
                <a:solidFill>
                  <a:schemeClr val="bg1"/>
                </a:solidFill>
                <a:effectLst/>
                <a:cs typeface="Times New Roman" pitchFamily="18" charset="0"/>
              </a:rPr>
              <a:t>Intentional Torts</a:t>
            </a:r>
          </a:p>
        </p:txBody>
      </p:sp>
    </p:spTree>
    <p:extLst>
      <p:ext uri="{BB962C8B-B14F-4D97-AF65-F5344CB8AC3E}">
        <p14:creationId xmlns:p14="http://schemas.microsoft.com/office/powerpoint/2010/main" val="92874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9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6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6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1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15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76A881-8F3D-44F7-9803-DCAA1731DC5B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5A9CA9-2B10-4414-B71C-139FB5AE4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35" y="1913465"/>
            <a:ext cx="9601196" cy="3318936"/>
          </a:xfrm>
        </p:spPr>
        <p:txBody>
          <a:bodyPr/>
          <a:lstStyle/>
          <a:p>
            <a:pPr marL="0" indent="0" algn="ctr">
              <a:buClr>
                <a:schemeClr val="hlink"/>
              </a:buClr>
              <a:buNone/>
              <a:defRPr/>
            </a:pPr>
            <a:r>
              <a:rPr lang="en-US" b="1" dirty="0"/>
              <a:t>BELL QUIZ ON </a:t>
            </a:r>
            <a:r>
              <a:rPr lang="en-US" b="1" dirty="0" smtClean="0"/>
              <a:t>CHAPTER 2</a:t>
            </a:r>
            <a:endParaRPr lang="en-US" dirty="0"/>
          </a:p>
          <a:p>
            <a:pPr marL="0" indent="0">
              <a:buClr>
                <a:schemeClr val="hlink"/>
              </a:buClr>
              <a:buNone/>
              <a:tabLst>
                <a:tab pos="51435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1.	List two felony crimes.</a:t>
            </a:r>
          </a:p>
          <a:p>
            <a:pPr marL="0" indent="0">
              <a:buClr>
                <a:schemeClr val="hlink"/>
              </a:buClr>
              <a:buNone/>
              <a:tabLst>
                <a:tab pos="51435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2.	List two misdemeanor crimes.</a:t>
            </a:r>
            <a:endParaRPr lang="en-US" dirty="0">
              <a:latin typeface="Calibri" pitchFamily="34" charset="0"/>
            </a:endParaRPr>
          </a:p>
          <a:p>
            <a:pPr marL="0" indent="0">
              <a:buClr>
                <a:schemeClr val="hlink"/>
              </a:buClr>
              <a:buNone/>
              <a:tabLst>
                <a:tab pos="51435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3.	List two of the defenses </a:t>
            </a:r>
            <a:r>
              <a:rPr lang="en-US" dirty="0">
                <a:latin typeface="Calibri" pitchFamily="34" charset="0"/>
              </a:rPr>
              <a:t>to </a:t>
            </a:r>
            <a:r>
              <a:rPr lang="en-US" dirty="0" smtClean="0">
                <a:latin typeface="Calibri" pitchFamily="34" charset="0"/>
              </a:rPr>
              <a:t>crime.</a:t>
            </a:r>
          </a:p>
          <a:p>
            <a:pPr marL="0" indent="0">
              <a:buClr>
                <a:schemeClr val="hlink"/>
              </a:buClr>
              <a:buNone/>
              <a:tabLst>
                <a:tab pos="51435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4.	What is the difference between battery and assault? Explain both.</a:t>
            </a:r>
          </a:p>
        </p:txBody>
      </p:sp>
    </p:spTree>
    <p:extLst>
      <p:ext uri="{BB962C8B-B14F-4D97-AF65-F5344CB8AC3E}">
        <p14:creationId xmlns:p14="http://schemas.microsoft.com/office/powerpoint/2010/main" val="29364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2"/>
          <p:cNvSpPr txBox="1">
            <a:spLocks noChangeArrowheads="1"/>
          </p:cNvSpPr>
          <p:nvPr/>
        </p:nvSpPr>
        <p:spPr bwMode="auto">
          <a:xfrm>
            <a:off x="1363134" y="1513946"/>
            <a:ext cx="8001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These include the right to: </a:t>
            </a:r>
          </a:p>
        </p:txBody>
      </p:sp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1710267" y="73871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The Concept of Rights </a:t>
            </a:r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1490134" y="2233613"/>
            <a:ext cx="981286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200" dirty="0">
                <a:latin typeface="Arial" charset="0"/>
                <a:cs typeface="Times New Roman" pitchFamily="18" charset="0"/>
              </a:rPr>
              <a:t>be free from bodily harm</a:t>
            </a:r>
          </a:p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200" dirty="0">
                <a:latin typeface="Arial" charset="0"/>
                <a:cs typeface="Times New Roman" pitchFamily="18" charset="0"/>
              </a:rPr>
              <a:t>enjoy a good reputation</a:t>
            </a:r>
          </a:p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200" dirty="0">
                <a:latin typeface="Arial" charset="0"/>
                <a:cs typeface="Times New Roman" pitchFamily="18" charset="0"/>
              </a:rPr>
              <a:t>conduct business without unwarranted interference</a:t>
            </a:r>
          </a:p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200" dirty="0">
                <a:latin typeface="Arial" charset="0"/>
                <a:cs typeface="Times New Roman" pitchFamily="18" charset="0"/>
              </a:rPr>
              <a:t>right to own property free from damage or trespass </a:t>
            </a:r>
          </a:p>
        </p:txBody>
      </p:sp>
    </p:spTree>
    <p:extLst>
      <p:ext uri="{BB962C8B-B14F-4D97-AF65-F5344CB8AC3E}">
        <p14:creationId xmlns:p14="http://schemas.microsoft.com/office/powerpoint/2010/main" val="7067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2209799" y="2286001"/>
            <a:ext cx="844126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4000" dirty="0">
                <a:latin typeface="Arial" charset="0"/>
                <a:cs typeface="Times New Roman" pitchFamily="18" charset="0"/>
              </a:rPr>
              <a:t>The law imposes a duty on all of us to </a:t>
            </a:r>
            <a:r>
              <a:rPr lang="en-US" sz="4000" b="1" dirty="0">
                <a:latin typeface="Arial" charset="0"/>
                <a:cs typeface="Times New Roman" pitchFamily="18" charset="0"/>
              </a:rPr>
              <a:t>respect the rights of others</a:t>
            </a:r>
            <a:r>
              <a:rPr lang="en-US" sz="40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40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4000" dirty="0">
                <a:latin typeface="Arial" charset="0"/>
                <a:cs typeface="Times New Roman" pitchFamily="18" charset="0"/>
              </a:rPr>
              <a:t>Tort law governs this interplay between </a:t>
            </a:r>
            <a:r>
              <a:rPr lang="en-US" sz="4000" u="sng" dirty="0">
                <a:latin typeface="Arial" charset="0"/>
                <a:cs typeface="Times New Roman" pitchFamily="18" charset="0"/>
              </a:rPr>
              <a:t>rights</a:t>
            </a:r>
            <a:r>
              <a:rPr lang="en-US" sz="4000" dirty="0">
                <a:latin typeface="Arial" charset="0"/>
                <a:cs typeface="Times New Roman" pitchFamily="18" charset="0"/>
              </a:rPr>
              <a:t> and </a:t>
            </a:r>
            <a:r>
              <a:rPr lang="en-US" sz="4000" u="sng" dirty="0">
                <a:latin typeface="Arial" charset="0"/>
                <a:cs typeface="Times New Roman" pitchFamily="18" charset="0"/>
              </a:rPr>
              <a:t>duties</a:t>
            </a:r>
            <a:r>
              <a:rPr lang="en-US" sz="4000" dirty="0">
                <a:latin typeface="Arial" charset="0"/>
                <a:cs typeface="Times New Roman" pitchFamily="18" charset="0"/>
              </a:rPr>
              <a:t>. 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1600200" y="80645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The Concept of Rights </a:t>
            </a:r>
          </a:p>
        </p:txBody>
      </p:sp>
    </p:spTree>
    <p:extLst>
      <p:ext uri="{BB962C8B-B14F-4D97-AF65-F5344CB8AC3E}">
        <p14:creationId xmlns:p14="http://schemas.microsoft.com/office/powerpoint/2010/main" val="7596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3285066" y="3611531"/>
            <a:ext cx="3276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0386" name="Text Box 2"/>
          <p:cNvSpPr txBox="1">
            <a:spLocks noChangeArrowheads="1"/>
          </p:cNvSpPr>
          <p:nvPr/>
        </p:nvSpPr>
        <p:spPr bwMode="auto">
          <a:xfrm>
            <a:off x="2311400" y="85725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Intentional Torts </a:t>
            </a:r>
          </a:p>
        </p:txBody>
      </p:sp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2091266" y="2068513"/>
            <a:ext cx="8001000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Torts can be committed either intentionally or unintentionally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An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intentional tort </a:t>
            </a:r>
            <a:r>
              <a:rPr lang="en-US" sz="3600" dirty="0">
                <a:latin typeface="Arial" charset="0"/>
                <a:cs typeface="Times New Roman" pitchFamily="18" charset="0"/>
              </a:rPr>
              <a:t>occurs when a person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knows</a:t>
            </a:r>
            <a:r>
              <a:rPr lang="en-US" sz="3600" dirty="0">
                <a:latin typeface="Arial" charset="0"/>
                <a:cs typeface="Times New Roman" pitchFamily="18" charset="0"/>
              </a:rPr>
              <a:t> and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desires</a:t>
            </a:r>
            <a:r>
              <a:rPr lang="en-US" sz="3600" dirty="0">
                <a:latin typeface="Arial" charset="0"/>
                <a:cs typeface="Times New Roman" pitchFamily="18" charset="0"/>
              </a:rPr>
              <a:t> the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consequences</a:t>
            </a:r>
            <a:r>
              <a:rPr lang="en-US" sz="3600" dirty="0">
                <a:latin typeface="Arial" charset="0"/>
                <a:cs typeface="Times New Roman" pitchFamily="18" charset="0"/>
              </a:rPr>
              <a:t> of his or her act.</a:t>
            </a:r>
          </a:p>
        </p:txBody>
      </p:sp>
    </p:spTree>
    <p:extLst>
      <p:ext uri="{BB962C8B-B14F-4D97-AF65-F5344CB8AC3E}">
        <p14:creationId xmlns:p14="http://schemas.microsoft.com/office/powerpoint/2010/main" val="28567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1998133" y="713317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Assault and Battery </a:t>
            </a:r>
          </a:p>
        </p:txBody>
      </p:sp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922867" y="1684868"/>
            <a:ext cx="10270066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The tort of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assault</a:t>
            </a:r>
            <a:r>
              <a:rPr lang="en-US" sz="3600" dirty="0">
                <a:latin typeface="Arial" charset="0"/>
                <a:cs typeface="Times New Roman" pitchFamily="18" charset="0"/>
              </a:rPr>
              <a:t> occurs when one person deliberately leads another person to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believe</a:t>
            </a:r>
            <a:r>
              <a:rPr lang="en-US" sz="3600" dirty="0">
                <a:latin typeface="Arial" charset="0"/>
                <a:cs typeface="Times New Roman" pitchFamily="18" charset="0"/>
              </a:rPr>
              <a:t> that he or she is about to be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harmed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The tort of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battery</a:t>
            </a:r>
            <a:r>
              <a:rPr lang="en-US" sz="3600" dirty="0">
                <a:latin typeface="Arial" charset="0"/>
                <a:cs typeface="Times New Roman" pitchFamily="18" charset="0"/>
              </a:rPr>
              <a:t> involves the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unlawful</a:t>
            </a:r>
            <a:r>
              <a:rPr lang="en-US" sz="3600" dirty="0">
                <a:latin typeface="Arial" charset="0"/>
                <a:cs typeface="Times New Roman" pitchFamily="18" charset="0"/>
              </a:rPr>
              <a:t>,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unprivileged</a:t>
            </a:r>
            <a:r>
              <a:rPr lang="en-US" sz="360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touching</a:t>
            </a:r>
            <a:r>
              <a:rPr lang="en-US" sz="3600" dirty="0">
                <a:latin typeface="Arial" charset="0"/>
                <a:cs typeface="Times New Roman" pitchFamily="18" charset="0"/>
              </a:rPr>
              <a:t> of another person (even if not harmful). </a:t>
            </a:r>
          </a:p>
        </p:txBody>
      </p:sp>
    </p:spTree>
    <p:extLst>
      <p:ext uri="{BB962C8B-B14F-4D97-AF65-F5344CB8AC3E}">
        <p14:creationId xmlns:p14="http://schemas.microsoft.com/office/powerpoint/2010/main" val="26698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2705100" y="4106333"/>
            <a:ext cx="2209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2057400" y="65405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Assault and Battery </a:t>
            </a: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914400" y="1388534"/>
            <a:ext cx="8001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The tort of assault is different from the crime of assault. </a:t>
            </a:r>
          </a:p>
        </p:txBody>
      </p:sp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1854199" y="2561167"/>
            <a:ext cx="953346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The victim of a tort assault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must</a:t>
            </a:r>
            <a:r>
              <a:rPr lang="en-US" sz="360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know</a:t>
            </a:r>
            <a:r>
              <a:rPr lang="en-US" sz="3600" dirty="0">
                <a:latin typeface="Arial" charset="0"/>
                <a:cs typeface="Times New Roman" pitchFamily="18" charset="0"/>
              </a:rPr>
              <a:t> that the tortfeasor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meant</a:t>
            </a:r>
            <a:r>
              <a:rPr lang="en-US" sz="3600" dirty="0">
                <a:latin typeface="Arial" charset="0"/>
                <a:cs typeface="Times New Roman" pitchFamily="18" charset="0"/>
              </a:rPr>
              <a:t> to commit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harm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A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tortfeasor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the person who committed the tort. </a:t>
            </a:r>
          </a:p>
        </p:txBody>
      </p:sp>
    </p:spTree>
    <p:extLst>
      <p:ext uri="{BB962C8B-B14F-4D97-AF65-F5344CB8AC3E}">
        <p14:creationId xmlns:p14="http://schemas.microsoft.com/office/powerpoint/2010/main" val="38927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1481667" y="2300370"/>
            <a:ext cx="1981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1964267" y="681036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Trespass </a:t>
            </a:r>
          </a:p>
        </p:txBody>
      </p:sp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1024467" y="1931735"/>
            <a:ext cx="10032999" cy="16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A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trespass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the wrongful damage to or interference with the property of another.</a:t>
            </a:r>
          </a:p>
        </p:txBody>
      </p:sp>
    </p:spTree>
    <p:extLst>
      <p:ext uri="{BB962C8B-B14F-4D97-AF65-F5344CB8AC3E}">
        <p14:creationId xmlns:p14="http://schemas.microsoft.com/office/powerpoint/2010/main" val="33957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3936999" y="2482319"/>
            <a:ext cx="1981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1905000" y="1001711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Nuisance 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595965" y="2142068"/>
            <a:ext cx="9368367" cy="248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The tort of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nuisance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anything that interferes with the enjoyment of life or property.</a:t>
            </a:r>
          </a:p>
        </p:txBody>
      </p:sp>
    </p:spTree>
    <p:extLst>
      <p:ext uri="{BB962C8B-B14F-4D97-AF65-F5344CB8AC3E}">
        <p14:creationId xmlns:p14="http://schemas.microsoft.com/office/powerpoint/2010/main" val="34930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4643967" y="3471333"/>
            <a:ext cx="426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1947334" y="687917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False Imprisonment 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1278466" y="1536171"/>
            <a:ext cx="9668933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Law enforcement officers must have probable cause or a warrant to arrest someone, or they can be sued for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false imprisonment</a:t>
            </a:r>
            <a:r>
              <a:rPr lang="en-US" sz="3600" dirty="0">
                <a:latin typeface="Arial" charset="0"/>
                <a:cs typeface="Times New Roman" pitchFamily="18" charset="0"/>
              </a:rPr>
              <a:t>, or false arrest.</a:t>
            </a:r>
          </a:p>
        </p:txBody>
      </p:sp>
    </p:spTree>
    <p:extLst>
      <p:ext uri="{BB962C8B-B14F-4D97-AF65-F5344CB8AC3E}">
        <p14:creationId xmlns:p14="http://schemas.microsoft.com/office/powerpoint/2010/main" val="10600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1557866" y="1464734"/>
            <a:ext cx="2514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1803400" y="60325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Defamation </a:t>
            </a:r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1058332" y="1380067"/>
            <a:ext cx="10066868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b="1" dirty="0">
                <a:latin typeface="Arial" charset="0"/>
                <a:cs typeface="Times New Roman" pitchFamily="18" charset="0"/>
              </a:rPr>
              <a:t>Defamation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the wrongful act of injuring another’s reputation by making false statements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u="sng" dirty="0">
                <a:latin typeface="Arial" charset="0"/>
                <a:cs typeface="Times New Roman" pitchFamily="18" charset="0"/>
              </a:rPr>
              <a:t>Libel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a false statement in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written</a:t>
            </a:r>
            <a:r>
              <a:rPr lang="en-US" sz="3600" dirty="0">
                <a:latin typeface="Arial" charset="0"/>
                <a:cs typeface="Times New Roman" pitchFamily="18" charset="0"/>
              </a:rPr>
              <a:t> form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u="sng" dirty="0">
                <a:latin typeface="Arial" charset="0"/>
                <a:cs typeface="Times New Roman" pitchFamily="18" charset="0"/>
              </a:rPr>
              <a:t>Slander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a false statement made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orally</a:t>
            </a:r>
            <a:r>
              <a:rPr lang="en-US" sz="3600" dirty="0">
                <a:latin typeface="Arial" charset="0"/>
                <a:cs typeface="Times New Roman" pitchFamily="18" charset="0"/>
              </a:rPr>
              <a:t> to a third party. </a:t>
            </a:r>
          </a:p>
        </p:txBody>
      </p:sp>
    </p:spTree>
    <p:extLst>
      <p:ext uri="{BB962C8B-B14F-4D97-AF65-F5344CB8AC3E}">
        <p14:creationId xmlns:p14="http://schemas.microsoft.com/office/powerpoint/2010/main" val="4274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236133" y="1507067"/>
            <a:ext cx="4191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998133" y="619423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Invasion of Privacy </a:t>
            </a:r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1159933" y="1260773"/>
            <a:ext cx="10117666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b="1" dirty="0">
                <a:latin typeface="Arial" charset="0"/>
                <a:cs typeface="Times New Roman" pitchFamily="18" charset="0"/>
              </a:rPr>
              <a:t>Invasion of privacy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interfering with a person’s right to be left alone, which includes the right to be free from unwanted publicity and interference with private matters.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9000" y="587186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of Section 4.1</a:t>
            </a:r>
          </a:p>
        </p:txBody>
      </p:sp>
    </p:spTree>
    <p:extLst>
      <p:ext uri="{BB962C8B-B14F-4D97-AF65-F5344CB8AC3E}">
        <p14:creationId xmlns:p14="http://schemas.microsoft.com/office/powerpoint/2010/main" val="39886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ANSWERS </a:t>
            </a:r>
            <a:r>
              <a:rPr lang="en-US" b="1" dirty="0"/>
              <a:t>TO BELL QUIZ </a:t>
            </a:r>
            <a:r>
              <a:rPr lang="en-US" b="1" dirty="0" smtClean="0"/>
              <a:t>CHAPTER 3</a:t>
            </a:r>
            <a:endParaRPr lang="en-US" b="1" dirty="0"/>
          </a:p>
          <a:p>
            <a:pPr marL="514350" indent="-514350">
              <a:buAutoNum type="arabicPeriod"/>
              <a:tabLst>
                <a:tab pos="4572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Murder, manslaughter, burglary, robbery, arson</a:t>
            </a:r>
          </a:p>
          <a:p>
            <a:pPr marL="514350" indent="-514350">
              <a:buAutoNum type="arabicPeriod"/>
              <a:tabLst>
                <a:tab pos="4572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Driving without license, lying about age to buy alcohol, leaving scene of accident</a:t>
            </a:r>
          </a:p>
          <a:p>
            <a:pPr marL="514350" indent="-514350">
              <a:buAutoNum type="arabicPeriod"/>
              <a:tabLst>
                <a:tab pos="4572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Insanity, entrapment, self-defense, defense of family members</a:t>
            </a:r>
          </a:p>
          <a:p>
            <a:pPr marL="514350" indent="-514350">
              <a:buFontTx/>
              <a:buAutoNum type="arabicPeriod"/>
              <a:tabLst>
                <a:tab pos="4572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Battery is unlawful touching of another person. Assault is an attempt to commit battery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5165726"/>
            <a:ext cx="9144000" cy="62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rgbClr val="D40028"/>
                </a:solidFill>
                <a:cs typeface="Times New Roman" pitchFamily="18" charset="0"/>
              </a:rPr>
              <a:t>Section 4.2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5715000"/>
            <a:ext cx="5562600" cy="86177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Negligence and Strict 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857835"/>
              </p:ext>
            </p:extLst>
          </p:nvPr>
        </p:nvGraphicFramePr>
        <p:xfrm>
          <a:off x="1447800" y="746127"/>
          <a:ext cx="419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Image" r:id="rId3" imgW="3443699" imgH="521002" progId="Photoshop.Image.6">
                  <p:embed/>
                </p:oleObj>
              </mc:Choice>
              <mc:Fallback>
                <p:oleObj name="Image" r:id="rId3" imgW="3443699" imgH="521002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746127"/>
                        <a:ext cx="419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746127"/>
            <a:ext cx="396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Why It’s Important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47800" y="2064809"/>
            <a:ext cx="91101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Because any person is a potential victim and a perpetrator of negligence. Understanding this vital area of tort law will help you protect yourself legally.</a:t>
            </a:r>
          </a:p>
        </p:txBody>
      </p:sp>
    </p:spTree>
    <p:extLst>
      <p:ext uri="{BB962C8B-B14F-4D97-AF65-F5344CB8AC3E}">
        <p14:creationId xmlns:p14="http://schemas.microsoft.com/office/powerpoint/2010/main" val="21646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1024467" y="1413935"/>
            <a:ext cx="10219266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A person can commit an unintentional tort, when he or she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acts</a:t>
            </a:r>
            <a:r>
              <a:rPr lang="en-US" sz="3600" dirty="0">
                <a:latin typeface="Arial" charset="0"/>
                <a:cs typeface="Times New Roman" pitchFamily="18" charset="0"/>
              </a:rPr>
              <a:t> in a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careless</a:t>
            </a:r>
            <a:r>
              <a:rPr lang="en-US" sz="3600" dirty="0">
                <a:latin typeface="Arial" charset="0"/>
                <a:cs typeface="Times New Roman" pitchFamily="18" charset="0"/>
              </a:rPr>
              <a:t> manner that results in an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injury</a:t>
            </a:r>
            <a:r>
              <a:rPr lang="en-US" sz="3600" dirty="0">
                <a:latin typeface="Arial" charset="0"/>
                <a:cs typeface="Times New Roman" pitchFamily="18" charset="0"/>
              </a:rPr>
              <a:t> to a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person</a:t>
            </a:r>
            <a:r>
              <a:rPr lang="en-US" sz="3600" dirty="0">
                <a:latin typeface="Arial" charset="0"/>
                <a:cs typeface="Times New Roman" pitchFamily="18" charset="0"/>
              </a:rPr>
              <a:t>, damage to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property</a:t>
            </a:r>
            <a:r>
              <a:rPr lang="en-US" sz="3600" dirty="0">
                <a:latin typeface="Arial" charset="0"/>
                <a:cs typeface="Times New Roman" pitchFamily="18" charset="0"/>
              </a:rPr>
              <a:t>, or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both</a:t>
            </a:r>
            <a:r>
              <a:rPr lang="en-US" sz="3600" dirty="0">
                <a:latin typeface="Arial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u="sng" dirty="0">
                <a:latin typeface="Arial" charset="0"/>
                <a:cs typeface="Times New Roman" pitchFamily="18" charset="0"/>
              </a:rPr>
              <a:t>Negligence</a:t>
            </a:r>
            <a:r>
              <a:rPr lang="en-US" sz="3600" dirty="0">
                <a:latin typeface="Arial" charset="0"/>
                <a:cs typeface="Times New Roman" pitchFamily="18" charset="0"/>
              </a:rPr>
              <a:t> and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strict liability </a:t>
            </a:r>
            <a:r>
              <a:rPr lang="en-US" sz="3600" dirty="0">
                <a:latin typeface="Arial" charset="0"/>
                <a:cs typeface="Times New Roman" pitchFamily="18" charset="0"/>
              </a:rPr>
              <a:t>are unintentional torts.</a:t>
            </a:r>
          </a:p>
        </p:txBody>
      </p:sp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1600200" y="63711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Unintentional Torts </a:t>
            </a:r>
          </a:p>
        </p:txBody>
      </p:sp>
    </p:spTree>
    <p:extLst>
      <p:ext uri="{BB962C8B-B14F-4D97-AF65-F5344CB8AC3E}">
        <p14:creationId xmlns:p14="http://schemas.microsoft.com/office/powerpoint/2010/main" val="22543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AutoShap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oundRect">
            <a:avLst>
              <a:gd name="adj" fmla="val 60"/>
            </a:avLst>
          </a:prstGeom>
          <a:solidFill>
            <a:srgbClr val="E8EA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38277" name="AutoShape 5"/>
          <p:cNvSpPr>
            <a:spLocks noChangeArrowheads="1"/>
          </p:cNvSpPr>
          <p:nvPr/>
        </p:nvSpPr>
        <p:spPr bwMode="auto">
          <a:xfrm>
            <a:off x="4137025" y="381000"/>
            <a:ext cx="6477000" cy="533400"/>
          </a:xfrm>
          <a:prstGeom prst="roundRect">
            <a:avLst>
              <a:gd name="adj" fmla="val 60"/>
            </a:avLst>
          </a:prstGeom>
          <a:solidFill>
            <a:srgbClr val="E8EA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graphicFrame>
        <p:nvGraphicFramePr>
          <p:cNvPr id="438290" name="Object 18"/>
          <p:cNvGraphicFramePr>
            <a:graphicFrameLocks noChangeAspect="1"/>
          </p:cNvGraphicFramePr>
          <p:nvPr/>
        </p:nvGraphicFramePr>
        <p:xfrm>
          <a:off x="1524000" y="0"/>
          <a:ext cx="822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" r:id="rId3" imgW="10064243" imgH="1804448" progId="Photoshop.Image.5">
                  <p:embed/>
                </p:oleObj>
              </mc:Choice>
              <mc:Fallback>
                <p:oleObj name="Image" r:id="rId3" imgW="10064243" imgH="1804448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8229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91" name="Text Box 19"/>
          <p:cNvSpPr txBox="1">
            <a:spLocks noChangeArrowheads="1"/>
          </p:cNvSpPr>
          <p:nvPr/>
        </p:nvSpPr>
        <p:spPr bwMode="auto">
          <a:xfrm>
            <a:off x="1771651" y="120651"/>
            <a:ext cx="776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4.2</a:t>
            </a:r>
          </a:p>
        </p:txBody>
      </p:sp>
      <p:graphicFrame>
        <p:nvGraphicFramePr>
          <p:cNvPr id="438292" name="Object 20"/>
          <p:cNvGraphicFramePr>
            <a:graphicFrameLocks noChangeAspect="1"/>
          </p:cNvGraphicFramePr>
          <p:nvPr/>
        </p:nvGraphicFramePr>
        <p:xfrm>
          <a:off x="1524000" y="914400"/>
          <a:ext cx="9144000" cy="8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Image" r:id="rId5" imgW="8615602" imgH="1779033" progId="Photoshop.Image.5">
                  <p:embed/>
                </p:oleObj>
              </mc:Choice>
              <mc:Fallback>
                <p:oleObj name="Image" r:id="rId5" imgW="8615602" imgH="177903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14400"/>
                        <a:ext cx="9144000" cy="8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93" name="Text Box 21"/>
          <p:cNvSpPr txBox="1">
            <a:spLocks noChangeArrowheads="1"/>
          </p:cNvSpPr>
          <p:nvPr/>
        </p:nvSpPr>
        <p:spPr bwMode="auto">
          <a:xfrm>
            <a:off x="1752600" y="11430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Intentional and Unintentional Torts </a:t>
            </a:r>
          </a:p>
        </p:txBody>
      </p:sp>
      <p:graphicFrame>
        <p:nvGraphicFramePr>
          <p:cNvPr id="438294" name="Object 22"/>
          <p:cNvGraphicFramePr>
            <a:graphicFrameLocks noChangeAspect="1"/>
          </p:cNvGraphicFramePr>
          <p:nvPr/>
        </p:nvGraphicFramePr>
        <p:xfrm>
          <a:off x="9753600" y="0"/>
          <a:ext cx="419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Image" r:id="rId7" imgW="419048" imgH="1385104" progId="Photoshop.Image.5">
                  <p:embed/>
                </p:oleObj>
              </mc:Choice>
              <mc:Fallback>
                <p:oleObj name="Image" r:id="rId7" imgW="419048" imgH="138510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0"/>
                        <a:ext cx="419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95" name="Object 23"/>
          <p:cNvGraphicFramePr>
            <a:graphicFrameLocks noChangeAspect="1"/>
          </p:cNvGraphicFramePr>
          <p:nvPr/>
        </p:nvGraphicFramePr>
        <p:xfrm>
          <a:off x="10172700" y="0"/>
          <a:ext cx="495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Image" r:id="rId9" imgW="419048" imgH="1385104" progId="Photoshop.Image.5">
                  <p:embed/>
                </p:oleObj>
              </mc:Choice>
              <mc:Fallback>
                <p:oleObj name="Image" r:id="rId9" imgW="419048" imgH="138510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2700" y="0"/>
                        <a:ext cx="495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321" name="Rectangle 49"/>
          <p:cNvSpPr>
            <a:spLocks noChangeArrowheads="1"/>
          </p:cNvSpPr>
          <p:nvPr/>
        </p:nvSpPr>
        <p:spPr bwMode="auto">
          <a:xfrm>
            <a:off x="4876800" y="2819400"/>
            <a:ext cx="152400" cy="685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438297" name="Rectangle 25"/>
          <p:cNvSpPr>
            <a:spLocks noChangeArrowheads="1"/>
          </p:cNvSpPr>
          <p:nvPr/>
        </p:nvSpPr>
        <p:spPr bwMode="auto">
          <a:xfrm>
            <a:off x="1524000" y="2980193"/>
            <a:ext cx="4003148" cy="3298825"/>
          </a:xfrm>
          <a:prstGeom prst="rect">
            <a:avLst/>
          </a:prstGeom>
          <a:solidFill>
            <a:srgbClr val="FFC3C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3C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438300" name="Text Box 28"/>
          <p:cNvSpPr txBox="1">
            <a:spLocks noChangeArrowheads="1"/>
          </p:cNvSpPr>
          <p:nvPr/>
        </p:nvSpPr>
        <p:spPr bwMode="auto">
          <a:xfrm>
            <a:off x="1371600" y="2945368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/>
              <a:t>Intentional Torts</a:t>
            </a:r>
          </a:p>
        </p:txBody>
      </p:sp>
      <p:sp>
        <p:nvSpPr>
          <p:cNvPr id="438302" name="Text Box 30"/>
          <p:cNvSpPr txBox="1">
            <a:spLocks noChangeArrowheads="1"/>
          </p:cNvSpPr>
          <p:nvPr/>
        </p:nvSpPr>
        <p:spPr bwMode="auto">
          <a:xfrm>
            <a:off x="2130610" y="4645967"/>
            <a:ext cx="1425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Examples:</a:t>
            </a:r>
            <a:endParaRPr lang="en-US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8304" name="Line 32"/>
          <p:cNvSpPr>
            <a:spLocks noChangeShapeType="1"/>
          </p:cNvSpPr>
          <p:nvPr/>
        </p:nvSpPr>
        <p:spPr bwMode="auto">
          <a:xfrm>
            <a:off x="1620574" y="3429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8309" name="Text Box 37"/>
          <p:cNvSpPr txBox="1">
            <a:spLocks noChangeArrowheads="1"/>
          </p:cNvSpPr>
          <p:nvPr/>
        </p:nvSpPr>
        <p:spPr bwMode="auto">
          <a:xfrm>
            <a:off x="1524000" y="3336591"/>
            <a:ext cx="3505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100" dirty="0" smtClean="0">
                <a:cs typeface="Times New Roman" pitchFamily="18" charset="0"/>
              </a:rPr>
              <a:t>When a person commits a wrong against another and knows and desires the consequences of his or her act.</a:t>
            </a:r>
            <a:endParaRPr lang="en-US" sz="2100" dirty="0"/>
          </a:p>
        </p:txBody>
      </p:sp>
      <p:sp>
        <p:nvSpPr>
          <p:cNvPr id="438315" name="Text Box 43"/>
          <p:cNvSpPr txBox="1">
            <a:spLocks noChangeArrowheads="1"/>
          </p:cNvSpPr>
          <p:nvPr/>
        </p:nvSpPr>
        <p:spPr bwMode="auto">
          <a:xfrm>
            <a:off x="1828800" y="5143585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Assault and Battery</a:t>
            </a:r>
          </a:p>
          <a:p>
            <a:r>
              <a:rPr lang="en-US" sz="2400" dirty="0">
                <a:cs typeface="Times New Roman" pitchFamily="18" charset="0"/>
              </a:rPr>
              <a:t>Trespass</a:t>
            </a:r>
          </a:p>
          <a:p>
            <a:r>
              <a:rPr lang="en-US" sz="2400" dirty="0">
                <a:cs typeface="Times New Roman" pitchFamily="18" charset="0"/>
              </a:rPr>
              <a:t>False imprisonment</a:t>
            </a:r>
            <a:r>
              <a:rPr lang="en-US" sz="2000" dirty="0"/>
              <a:t> </a:t>
            </a:r>
          </a:p>
        </p:txBody>
      </p:sp>
      <p:sp>
        <p:nvSpPr>
          <p:cNvPr id="438322" name="Rectangle 50"/>
          <p:cNvSpPr>
            <a:spLocks noChangeArrowheads="1"/>
          </p:cNvSpPr>
          <p:nvPr/>
        </p:nvSpPr>
        <p:spPr bwMode="auto">
          <a:xfrm>
            <a:off x="7086600" y="2819400"/>
            <a:ext cx="152400" cy="6858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438298" name="Rectangle 26"/>
          <p:cNvSpPr>
            <a:spLocks noChangeArrowheads="1"/>
          </p:cNvSpPr>
          <p:nvPr/>
        </p:nvSpPr>
        <p:spPr bwMode="auto">
          <a:xfrm>
            <a:off x="6274699" y="3031134"/>
            <a:ext cx="3702581" cy="3306567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 dirty="0"/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6323013" y="2963568"/>
            <a:ext cx="3430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/>
              <a:t>Unintentional Torts</a:t>
            </a:r>
          </a:p>
        </p:txBody>
      </p:sp>
      <p:sp>
        <p:nvSpPr>
          <p:cNvPr id="438305" name="Line 33"/>
          <p:cNvSpPr>
            <a:spLocks noChangeShapeType="1"/>
          </p:cNvSpPr>
          <p:nvPr/>
        </p:nvSpPr>
        <p:spPr bwMode="auto">
          <a:xfrm>
            <a:off x="6400799" y="34290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8316" name="Text Box 44"/>
          <p:cNvSpPr txBox="1">
            <a:spLocks noChangeArrowheads="1"/>
          </p:cNvSpPr>
          <p:nvPr/>
        </p:nvSpPr>
        <p:spPr bwMode="auto">
          <a:xfrm>
            <a:off x="6274699" y="4508634"/>
            <a:ext cx="1425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Examples: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8319" name="Text Box 47"/>
          <p:cNvSpPr txBox="1">
            <a:spLocks noChangeArrowheads="1"/>
          </p:cNvSpPr>
          <p:nvPr/>
        </p:nvSpPr>
        <p:spPr bwMode="auto">
          <a:xfrm>
            <a:off x="6336507" y="5022972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Negligence</a:t>
            </a:r>
          </a:p>
          <a:p>
            <a:r>
              <a:rPr lang="en-US" sz="2400" dirty="0">
                <a:cs typeface="Times New Roman" pitchFamily="18" charset="0"/>
              </a:rPr>
              <a:t>Strict liability </a:t>
            </a:r>
          </a:p>
        </p:txBody>
      </p:sp>
      <p:sp>
        <p:nvSpPr>
          <p:cNvPr id="438320" name="Text Box 48"/>
          <p:cNvSpPr txBox="1">
            <a:spLocks noChangeArrowheads="1"/>
          </p:cNvSpPr>
          <p:nvPr/>
        </p:nvSpPr>
        <p:spPr bwMode="auto">
          <a:xfrm>
            <a:off x="6285706" y="3569183"/>
            <a:ext cx="35440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100" dirty="0">
                <a:cs typeface="Times New Roman" pitchFamily="18" charset="0"/>
              </a:rPr>
              <a:t>When acting in a careless manner causes damage or injury. </a:t>
            </a:r>
          </a:p>
        </p:txBody>
      </p:sp>
      <p:sp>
        <p:nvSpPr>
          <p:cNvPr id="438296" name="Rectangle 24"/>
          <p:cNvSpPr>
            <a:spLocks noChangeArrowheads="1"/>
          </p:cNvSpPr>
          <p:nvPr/>
        </p:nvSpPr>
        <p:spPr bwMode="auto">
          <a:xfrm>
            <a:off x="4876800" y="2049000"/>
            <a:ext cx="2362200" cy="8382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4000" dirty="0"/>
              <a:t>Torts</a:t>
            </a:r>
          </a:p>
        </p:txBody>
      </p:sp>
    </p:spTree>
    <p:extLst>
      <p:ext uri="{BB962C8B-B14F-4D97-AF65-F5344CB8AC3E}">
        <p14:creationId xmlns:p14="http://schemas.microsoft.com/office/powerpoint/2010/main" val="38162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1041400" y="1880659"/>
            <a:ext cx="2438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888999" y="1625600"/>
            <a:ext cx="10473267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b="1" dirty="0">
                <a:latin typeface="Arial" charset="0"/>
                <a:cs typeface="Times New Roman" pitchFamily="18" charset="0"/>
              </a:rPr>
              <a:t>Negligence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an accidental or unintentional tort resulting because of the failure to exercise the degree of care that a reasonable person would have exercised in the same circumstances.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1845733" y="71331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Unintentional Torts </a:t>
            </a:r>
          </a:p>
        </p:txBody>
      </p:sp>
    </p:spTree>
    <p:extLst>
      <p:ext uri="{BB962C8B-B14F-4D97-AF65-F5344CB8AC3E}">
        <p14:creationId xmlns:p14="http://schemas.microsoft.com/office/powerpoint/2010/main" val="15246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897465" y="1737783"/>
            <a:ext cx="2819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812799" y="1481667"/>
            <a:ext cx="10507133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b="1" dirty="0">
                <a:latin typeface="Arial" charset="0"/>
                <a:cs typeface="Times New Roman" pitchFamily="18" charset="0"/>
              </a:rPr>
              <a:t>Strict liability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the doctrine that states that people engaged in </a:t>
            </a:r>
            <a:r>
              <a:rPr lang="en-US" sz="3600" dirty="0" err="1">
                <a:latin typeface="Arial" charset="0"/>
                <a:cs typeface="Times New Roman" pitchFamily="18" charset="0"/>
              </a:rPr>
              <a:t>ultrahazardous</a:t>
            </a:r>
            <a:r>
              <a:rPr lang="en-US" sz="3600" dirty="0">
                <a:latin typeface="Arial" charset="0"/>
                <a:cs typeface="Times New Roman" pitchFamily="18" charset="0"/>
              </a:rPr>
              <a:t> activities will be held liable, regardless of how careful they were and regardless of their intent.</a:t>
            </a: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1710267" y="620183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Unintentional Torts </a:t>
            </a:r>
          </a:p>
        </p:txBody>
      </p:sp>
    </p:spTree>
    <p:extLst>
      <p:ext uri="{BB962C8B-B14F-4D97-AF65-F5344CB8AC3E}">
        <p14:creationId xmlns:p14="http://schemas.microsoft.com/office/powerpoint/2010/main" val="3799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1066800" y="1557868"/>
            <a:ext cx="10083800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4025" indent="-454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is an accidental or unintentional tort.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is the tort that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most often occurs </a:t>
            </a:r>
            <a:r>
              <a:rPr lang="en-US" sz="3600" dirty="0">
                <a:latin typeface="Arial" charset="0"/>
                <a:cs typeface="Times New Roman" pitchFamily="18" charset="0"/>
              </a:rPr>
              <a:t>in society today.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1676400" y="543983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Negligence </a:t>
            </a:r>
          </a:p>
        </p:txBody>
      </p:sp>
    </p:spTree>
    <p:extLst>
      <p:ext uri="{BB962C8B-B14F-4D97-AF65-F5344CB8AC3E}">
        <p14:creationId xmlns:p14="http://schemas.microsoft.com/office/powerpoint/2010/main" val="23707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812799" y="1676401"/>
            <a:ext cx="10642601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4025" indent="-454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duty of 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care – do not violate the rights of society</a:t>
            </a: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breach of duty 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– neglect of what is reasonable</a:t>
            </a: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proximate 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cause –  </a:t>
            </a:r>
            <a:r>
              <a:rPr lang="en-US" sz="3600" dirty="0" err="1" smtClean="0">
                <a:latin typeface="Arial" charset="0"/>
                <a:cs typeface="Times New Roman" pitchFamily="18" charset="0"/>
              </a:rPr>
              <a:t>forseeable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 injury</a:t>
            </a:r>
          </a:p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 smtClean="0">
                <a:latin typeface="Arial" charset="0"/>
                <a:cs typeface="Times New Roman" pitchFamily="18" charset="0"/>
              </a:rPr>
              <a:t>actual </a:t>
            </a:r>
            <a:r>
              <a:rPr lang="en-US" sz="3600" dirty="0">
                <a:latin typeface="Arial" charset="0"/>
                <a:cs typeface="Times New Roman" pitchFamily="18" charset="0"/>
              </a:rPr>
              <a:t>harm 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– victim must suffer injury, property destroyed, lose a lot of money.</a:t>
            </a:r>
            <a:endParaRPr lang="en-US" sz="3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1837267" y="662516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Elements of Negligence </a:t>
            </a:r>
          </a:p>
        </p:txBody>
      </p:sp>
    </p:spTree>
    <p:extLst>
      <p:ext uri="{BB962C8B-B14F-4D97-AF65-F5344CB8AC3E}">
        <p14:creationId xmlns:p14="http://schemas.microsoft.com/office/powerpoint/2010/main" val="21733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965199" y="1515534"/>
            <a:ext cx="1021926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4025" indent="-454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All of us have a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duty</a:t>
            </a:r>
            <a:r>
              <a:rPr lang="en-US" sz="360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not</a:t>
            </a:r>
            <a:r>
              <a:rPr lang="en-US" sz="3600" dirty="0">
                <a:latin typeface="Arial" charset="0"/>
                <a:cs typeface="Times New Roman" pitchFamily="18" charset="0"/>
              </a:rPr>
              <a:t> to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violate</a:t>
            </a:r>
            <a:r>
              <a:rPr lang="en-US" sz="3600" dirty="0">
                <a:latin typeface="Arial" charset="0"/>
                <a:cs typeface="Times New Roman" pitchFamily="18" charset="0"/>
              </a:rPr>
              <a:t> certain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rights</a:t>
            </a:r>
            <a:r>
              <a:rPr lang="en-US" sz="3600" dirty="0">
                <a:latin typeface="Arial" charset="0"/>
                <a:cs typeface="Times New Roman" pitchFamily="18" charset="0"/>
              </a:rPr>
              <a:t> of others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The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plaintiff</a:t>
            </a:r>
            <a:r>
              <a:rPr lang="en-US" sz="3600" dirty="0">
                <a:latin typeface="Arial" charset="0"/>
                <a:cs typeface="Times New Roman" pitchFamily="18" charset="0"/>
              </a:rPr>
              <a:t> must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demonstrate</a:t>
            </a:r>
            <a:r>
              <a:rPr lang="en-US" sz="3600" dirty="0">
                <a:latin typeface="Arial" charset="0"/>
                <a:cs typeface="Times New Roman" pitchFamily="18" charset="0"/>
              </a:rPr>
              <a:t> that the defendant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owed</a:t>
            </a:r>
            <a:r>
              <a:rPr lang="en-US" sz="3600" dirty="0">
                <a:latin typeface="Arial" charset="0"/>
                <a:cs typeface="Times New Roman" pitchFamily="18" charset="0"/>
              </a:rPr>
              <a:t> him or her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duty of care</a:t>
            </a:r>
            <a:r>
              <a:rPr lang="en-US" sz="3600" dirty="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744133" y="797983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Duty of Care </a:t>
            </a:r>
          </a:p>
        </p:txBody>
      </p:sp>
    </p:spTree>
    <p:extLst>
      <p:ext uri="{BB962C8B-B14F-4D97-AF65-F5344CB8AC3E}">
        <p14:creationId xmlns:p14="http://schemas.microsoft.com/office/powerpoint/2010/main" val="15436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2"/>
          <p:cNvSpPr txBox="1">
            <a:spLocks noChangeArrowheads="1"/>
          </p:cNvSpPr>
          <p:nvPr/>
        </p:nvSpPr>
        <p:spPr bwMode="auto">
          <a:xfrm>
            <a:off x="914399" y="1523999"/>
            <a:ext cx="10329333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Julia was injured while diving at a public pool.  The injury could have been avoided if the diving board had a guardrail. Julia sued the state’s Department of Health. </a:t>
            </a:r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1837267" y="70485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Example of Duty of Care </a:t>
            </a:r>
          </a:p>
        </p:txBody>
      </p:sp>
    </p:spTree>
    <p:extLst>
      <p:ext uri="{BB962C8B-B14F-4D97-AF65-F5344CB8AC3E}">
        <p14:creationId xmlns:p14="http://schemas.microsoft.com/office/powerpoint/2010/main" val="42167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524000" y="5165726"/>
            <a:ext cx="9144000" cy="62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rgbClr val="D40028"/>
                </a:solidFill>
                <a:cs typeface="Times New Roman" pitchFamily="18" charset="0"/>
              </a:rPr>
              <a:t>Section 4.1</a:t>
            </a:r>
          </a:p>
        </p:txBody>
      </p:sp>
    </p:spTree>
    <p:extLst>
      <p:ext uri="{BB962C8B-B14F-4D97-AF65-F5344CB8AC3E}">
        <p14:creationId xmlns:p14="http://schemas.microsoft.com/office/powerpoint/2010/main" val="24486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/>
          <p:cNvSpPr txBox="1">
            <a:spLocks noChangeArrowheads="1"/>
          </p:cNvSpPr>
          <p:nvPr/>
        </p:nvSpPr>
        <p:spPr bwMode="auto">
          <a:xfrm>
            <a:off x="965199" y="1727199"/>
            <a:ext cx="10303933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The court ruled the Department of Health had a duty to the state’s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sanitary</a:t>
            </a:r>
            <a:r>
              <a:rPr lang="en-US" sz="3600" dirty="0">
                <a:latin typeface="Arial" charset="0"/>
                <a:cs typeface="Times New Roman" pitchFamily="18" charset="0"/>
              </a:rPr>
              <a:t> code, not a duty to inspect for safety problems. The Department of Health had no duty to Julia.</a:t>
            </a:r>
          </a:p>
        </p:txBody>
      </p:sp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1905000" y="70485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Example of Duty of Care </a:t>
            </a:r>
          </a:p>
        </p:txBody>
      </p:sp>
    </p:spTree>
    <p:extLst>
      <p:ext uri="{BB962C8B-B14F-4D97-AF65-F5344CB8AC3E}">
        <p14:creationId xmlns:p14="http://schemas.microsoft.com/office/powerpoint/2010/main" val="23791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1236134" y="1348317"/>
            <a:ext cx="3276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778933" y="1286933"/>
            <a:ext cx="10227734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b="1" dirty="0">
                <a:latin typeface="Arial" charset="0"/>
                <a:cs typeface="Times New Roman" pitchFamily="18" charset="0"/>
              </a:rPr>
              <a:t>Breach of duty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the failure to use the degree of care that a reasonable person would exercise in that same situation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The words “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reasonable person</a:t>
            </a:r>
            <a:r>
              <a:rPr lang="en-US" sz="3600" dirty="0">
                <a:latin typeface="Arial" charset="0"/>
                <a:cs typeface="Times New Roman" pitchFamily="18" charset="0"/>
              </a:rPr>
              <a:t>” must be used when instructing the jurors. “What would a reasonable person do in this situation.”</a:t>
            </a:r>
          </a:p>
        </p:txBody>
      </p:sp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1828800" y="645583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Breach of Duty </a:t>
            </a:r>
          </a:p>
        </p:txBody>
      </p:sp>
    </p:spTree>
    <p:extLst>
      <p:ext uri="{BB962C8B-B14F-4D97-AF65-F5344CB8AC3E}">
        <p14:creationId xmlns:p14="http://schemas.microsoft.com/office/powerpoint/2010/main" val="22862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770467" y="1406524"/>
            <a:ext cx="3657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634999" y="1321858"/>
            <a:ext cx="10498668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b="1" dirty="0">
                <a:latin typeface="Arial" charset="0"/>
                <a:cs typeface="Times New Roman" pitchFamily="18" charset="0"/>
              </a:rPr>
              <a:t>Proximate cause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the legal connection between unreasonable conduct and the resulting harm. 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Without proximate cause, the result would not have occurred.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1820333" y="543983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Proximate Cause </a:t>
            </a:r>
          </a:p>
        </p:txBody>
      </p:sp>
    </p:spTree>
    <p:extLst>
      <p:ext uri="{BB962C8B-B14F-4D97-AF65-F5344CB8AC3E}">
        <p14:creationId xmlns:p14="http://schemas.microsoft.com/office/powerpoint/2010/main" val="20307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28800" y="60325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Proximate Cause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7399" y="1447800"/>
            <a:ext cx="10278533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Courts apply the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foreseeability test</a:t>
            </a:r>
            <a:r>
              <a:rPr lang="en-US" sz="3600" dirty="0">
                <a:latin typeface="Arial" charset="0"/>
                <a:cs typeface="Times New Roman" pitchFamily="18" charset="0"/>
              </a:rPr>
              <a:t> to determine proximate cause.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“Was the injury to the plaintiff foreseeable at the time that the defendant engaged in the unreasonable conduct?”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990600" y="1388533"/>
            <a:ext cx="9931400" cy="30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4025" indent="-454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The essence of any tort suit is a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violation of a duty </a:t>
            </a:r>
            <a:r>
              <a:rPr lang="en-US" sz="3600" dirty="0">
                <a:latin typeface="Arial" charset="0"/>
                <a:cs typeface="Times New Roman" pitchFamily="18" charset="0"/>
              </a:rPr>
              <a:t>that results in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injury</a:t>
            </a:r>
            <a:r>
              <a:rPr lang="en-US" sz="3600" dirty="0">
                <a:latin typeface="Arial" charset="0"/>
                <a:cs typeface="Times New Roman" pitchFamily="18" charset="0"/>
              </a:rPr>
              <a:t> to the plaintiff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The plaintiff must have actually suffered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physical injury, property damage, or financial loss</a:t>
            </a:r>
            <a:r>
              <a:rPr lang="en-US" sz="3600" dirty="0"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451587" name="Text Box 3"/>
          <p:cNvSpPr txBox="1">
            <a:spLocks noChangeArrowheads="1"/>
          </p:cNvSpPr>
          <p:nvPr/>
        </p:nvSpPr>
        <p:spPr bwMode="auto">
          <a:xfrm>
            <a:off x="1794933" y="493183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Actual Harm </a:t>
            </a:r>
          </a:p>
        </p:txBody>
      </p:sp>
    </p:spTree>
    <p:extLst>
      <p:ext uri="{BB962C8B-B14F-4D97-AF65-F5344CB8AC3E}">
        <p14:creationId xmlns:p14="http://schemas.microsoft.com/office/powerpoint/2010/main" val="2576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1481667" y="1744134"/>
            <a:ext cx="8001000" cy="248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4025" indent="-454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contributory negligence</a:t>
            </a:r>
          </a:p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comparative negligence</a:t>
            </a:r>
          </a:p>
          <a:p>
            <a:pPr>
              <a:lnSpc>
                <a:spcPct val="15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assumption of risk </a:t>
            </a:r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>
            <a:off x="1761066" y="814918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Defenses to Negligence </a:t>
            </a:r>
          </a:p>
        </p:txBody>
      </p:sp>
    </p:spTree>
    <p:extLst>
      <p:ext uri="{BB962C8B-B14F-4D97-AF65-F5344CB8AC3E}">
        <p14:creationId xmlns:p14="http://schemas.microsoft.com/office/powerpoint/2010/main" val="31572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863600" y="1481667"/>
            <a:ext cx="10346266" cy="48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Behavior by the plaintiff that helps cause his or her injuries may be considered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contributory negligence</a:t>
            </a:r>
            <a:r>
              <a:rPr lang="en-US" sz="3600" dirty="0">
                <a:latin typeface="Arial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 smtClean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 smtClean="0">
                <a:latin typeface="Arial" charset="0"/>
                <a:cs typeface="Times New Roman" pitchFamily="18" charset="0"/>
              </a:rPr>
              <a:t>The defendant can show that the victim did something to cause their own injuries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2800" dirty="0">
                <a:latin typeface="Arial" charset="0"/>
                <a:cs typeface="Times New Roman" pitchFamily="18" charset="0"/>
              </a:rPr>
              <a:t>Many states no longer follow this doctrine – plaintiff may have been only slightly negligent.</a:t>
            </a: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1905000" y="687917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Contributory Negligence </a:t>
            </a:r>
          </a:p>
        </p:txBody>
      </p:sp>
    </p:spTree>
    <p:extLst>
      <p:ext uri="{BB962C8B-B14F-4D97-AF65-F5344CB8AC3E}">
        <p14:creationId xmlns:p14="http://schemas.microsoft.com/office/powerpoint/2010/main" val="18411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3992033" y="2751852"/>
            <a:ext cx="5257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4658" name="Text Box 2"/>
          <p:cNvSpPr txBox="1">
            <a:spLocks noChangeArrowheads="1"/>
          </p:cNvSpPr>
          <p:nvPr/>
        </p:nvSpPr>
        <p:spPr bwMode="auto">
          <a:xfrm>
            <a:off x="914400" y="1600201"/>
            <a:ext cx="10515600" cy="391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The negligence of </a:t>
            </a:r>
            <a:r>
              <a:rPr lang="en-US" sz="3600" i="1" u="sng" dirty="0">
                <a:latin typeface="Arial" charset="0"/>
                <a:cs typeface="Times New Roman" pitchFamily="18" charset="0"/>
              </a:rPr>
              <a:t>each party is compared </a:t>
            </a:r>
            <a:r>
              <a:rPr lang="en-US" sz="3600" dirty="0">
                <a:latin typeface="Arial" charset="0"/>
                <a:cs typeface="Times New Roman" pitchFamily="18" charset="0"/>
              </a:rPr>
              <a:t>under the doctrine of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comparative negligence</a:t>
            </a:r>
            <a:r>
              <a:rPr lang="en-US" sz="3600" dirty="0">
                <a:latin typeface="Arial" charset="0"/>
                <a:cs typeface="Times New Roman" pitchFamily="18" charset="0"/>
              </a:rPr>
              <a:t>, and the amount of the plaintiff’s recovery is reduced by the percent of his or her negligence.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1600200" y="70485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Comparative Negligence </a:t>
            </a:r>
          </a:p>
        </p:txBody>
      </p:sp>
    </p:spTree>
    <p:extLst>
      <p:ext uri="{BB962C8B-B14F-4D97-AF65-F5344CB8AC3E}">
        <p14:creationId xmlns:p14="http://schemas.microsoft.com/office/powerpoint/2010/main" val="34329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6671734" y="3344333"/>
            <a:ext cx="4038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5682" name="Text Box 2"/>
          <p:cNvSpPr txBox="1">
            <a:spLocks noChangeArrowheads="1"/>
          </p:cNvSpPr>
          <p:nvPr/>
        </p:nvSpPr>
        <p:spPr bwMode="auto">
          <a:xfrm>
            <a:off x="804332" y="1388535"/>
            <a:ext cx="10481735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If the defendant can show the plaintiff knew of the risk involved and still took the chance of being injured, he or she may claim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assumption of risk</a:t>
            </a:r>
            <a:r>
              <a:rPr lang="en-US" sz="3600" dirty="0">
                <a:latin typeface="Arial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Baseball 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games,  skydiving, …</a:t>
            </a:r>
            <a:endParaRPr lang="en-US" sz="3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1761067" y="618129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Assumption of Risk </a:t>
            </a:r>
          </a:p>
        </p:txBody>
      </p:sp>
    </p:spTree>
    <p:extLst>
      <p:ext uri="{BB962C8B-B14F-4D97-AF65-F5344CB8AC3E}">
        <p14:creationId xmlns:p14="http://schemas.microsoft.com/office/powerpoint/2010/main" val="3365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1947334" y="60325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Strict Liability </a:t>
            </a:r>
          </a:p>
        </p:txBody>
      </p:sp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761999" y="1481668"/>
            <a:ext cx="10684933" cy="248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Some activities are so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dangerous</a:t>
            </a:r>
            <a:r>
              <a:rPr lang="en-US" sz="3600" dirty="0">
                <a:latin typeface="Arial" charset="0"/>
                <a:cs typeface="Times New Roman" pitchFamily="18" charset="0"/>
              </a:rPr>
              <a:t> that the law will apply neither the principles of negligence nor the rules of intentional torts to them.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4351867"/>
            <a:ext cx="1000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keep a rattlesnake in a box for a pet and it escapes and bites somebody, you are liable no matter how careful you were when you placed the snake in the box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06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057400" y="1646238"/>
          <a:ext cx="419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3" imgW="3443699" imgH="521002" progId="Photoshop.Image.6">
                  <p:embed/>
                </p:oleObj>
              </mc:Choice>
              <mc:Fallback>
                <p:oleObj name="Image" r:id="rId3" imgW="3443699" imgH="521002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46238"/>
                        <a:ext cx="419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33600" y="1706564"/>
            <a:ext cx="396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Why It’s Important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65326" y="2682876"/>
            <a:ext cx="809307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A50021"/>
              </a:buClr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Learning the difference between a tort and a crime, as well as the types of intentional torts, will help you understand how the justice system protects people from injury.</a:t>
            </a:r>
          </a:p>
        </p:txBody>
      </p:sp>
    </p:spTree>
    <p:extLst>
      <p:ext uri="{BB962C8B-B14F-4D97-AF65-F5344CB8AC3E}">
        <p14:creationId xmlns:p14="http://schemas.microsoft.com/office/powerpoint/2010/main" val="2617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2"/>
          <p:cNvSpPr txBox="1">
            <a:spLocks noChangeArrowheads="1"/>
          </p:cNvSpPr>
          <p:nvPr/>
        </p:nvSpPr>
        <p:spPr bwMode="auto">
          <a:xfrm>
            <a:off x="1938867" y="764117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Strict Liability </a:t>
            </a:r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905932" y="1625601"/>
            <a:ext cx="10397067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According to strict liability, if these activities </a:t>
            </a:r>
            <a:r>
              <a:rPr lang="en-US" sz="3600" dirty="0" smtClean="0">
                <a:latin typeface="Arial" charset="0"/>
                <a:cs typeface="Times New Roman" pitchFamily="18" charset="0"/>
              </a:rPr>
              <a:t>injure someone </a:t>
            </a:r>
            <a:r>
              <a:rPr lang="en-US" sz="3600" dirty="0">
                <a:latin typeface="Arial" charset="0"/>
                <a:cs typeface="Times New Roman" pitchFamily="18" charset="0"/>
              </a:rPr>
              <a:t>or damage property, the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people</a:t>
            </a:r>
            <a:r>
              <a:rPr lang="en-US" sz="3600" dirty="0">
                <a:latin typeface="Arial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engaged</a:t>
            </a:r>
            <a:r>
              <a:rPr lang="en-US" sz="3600" dirty="0">
                <a:latin typeface="Arial" charset="0"/>
                <a:cs typeface="Times New Roman" pitchFamily="18" charset="0"/>
              </a:rPr>
              <a:t> in the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activities</a:t>
            </a:r>
            <a:r>
              <a:rPr lang="en-US" sz="3600" dirty="0">
                <a:latin typeface="Arial" charset="0"/>
                <a:cs typeface="Times New Roman" pitchFamily="18" charset="0"/>
              </a:rPr>
              <a:t> will be held </a:t>
            </a:r>
            <a:r>
              <a:rPr lang="en-US" sz="3600" u="sng" dirty="0">
                <a:latin typeface="Arial" charset="0"/>
                <a:cs typeface="Times New Roman" pitchFamily="18" charset="0"/>
              </a:rPr>
              <a:t>liable</a:t>
            </a:r>
            <a:r>
              <a:rPr lang="en-US" sz="3600" dirty="0">
                <a:latin typeface="Arial" charset="0"/>
                <a:cs typeface="Times New Roman" pitchFamily="18" charset="0"/>
              </a:rPr>
              <a:t>, regardless of how careful they were and regardless of their intent.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36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b="1" dirty="0">
                <a:latin typeface="Arial" charset="0"/>
                <a:cs typeface="Times New Roman" pitchFamily="18" charset="0"/>
              </a:rPr>
              <a:t>Ultrahazardous activities</a:t>
            </a:r>
          </a:p>
        </p:txBody>
      </p:sp>
    </p:spTree>
    <p:extLst>
      <p:ext uri="{BB962C8B-B14F-4D97-AF65-F5344CB8AC3E}">
        <p14:creationId xmlns:p14="http://schemas.microsoft.com/office/powerpoint/2010/main" val="40927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1549399" y="728134"/>
            <a:ext cx="9618133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Ultrahazardous Activities</a:t>
            </a:r>
          </a:p>
          <a:p>
            <a:pPr marL="457200" indent="-457200"/>
            <a:r>
              <a:rPr lang="en-US" sz="4000" dirty="0">
                <a:latin typeface="Arial" charset="0"/>
                <a:cs typeface="Times New Roman" pitchFamily="18" charset="0"/>
              </a:rPr>
              <a:t>Explosives</a:t>
            </a:r>
          </a:p>
          <a:p>
            <a:pPr marL="457200" indent="-457200"/>
            <a:r>
              <a:rPr lang="en-US" sz="4000" dirty="0">
                <a:latin typeface="Arial" charset="0"/>
                <a:cs typeface="Times New Roman" pitchFamily="18" charset="0"/>
              </a:rPr>
              <a:t>Keeping wild animals</a:t>
            </a:r>
          </a:p>
          <a:p>
            <a:pPr marL="457200" indent="-457200"/>
            <a:r>
              <a:rPr lang="en-US" sz="4000" dirty="0">
                <a:latin typeface="Arial" charset="0"/>
                <a:cs typeface="Times New Roman" pitchFamily="18" charset="0"/>
              </a:rPr>
              <a:t>Storing high flammable liquids in densely populated areas</a:t>
            </a:r>
          </a:p>
          <a:p>
            <a:pPr marL="0" indent="0">
              <a:buNone/>
            </a:pPr>
            <a:endParaRPr lang="en-US" sz="4000" dirty="0">
              <a:latin typeface="Arial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Arial" charset="0"/>
                <a:cs typeface="Times New Roman" pitchFamily="18" charset="0"/>
              </a:rPr>
              <a:t>Defects in products – </a:t>
            </a:r>
            <a:r>
              <a:rPr lang="en-US" sz="4000" dirty="0" smtClean="0">
                <a:latin typeface="Arial" charset="0"/>
                <a:cs typeface="Times New Roman" pitchFamily="18" charset="0"/>
              </a:rPr>
              <a:t>company is </a:t>
            </a:r>
            <a:r>
              <a:rPr lang="en-US" sz="4000" dirty="0">
                <a:latin typeface="Arial" charset="0"/>
                <a:cs typeface="Times New Roman" pitchFamily="18" charset="0"/>
              </a:rPr>
              <a:t>liable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9000" y="6488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of Section</a:t>
            </a:r>
          </a:p>
        </p:txBody>
      </p:sp>
    </p:spTree>
    <p:extLst>
      <p:ext uri="{BB962C8B-B14F-4D97-AF65-F5344CB8AC3E}">
        <p14:creationId xmlns:p14="http://schemas.microsoft.com/office/powerpoint/2010/main" val="8117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2057400" y="156845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Pre-Learning Question </a:t>
            </a:r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2209800" y="3071813"/>
            <a:ext cx="8001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12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What is the difference between criminal law and tort law?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2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3124200" y="4343400"/>
            <a:ext cx="91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3124200" y="2895600"/>
            <a:ext cx="1371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2209800" y="2806700"/>
            <a:ext cx="80010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A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crime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an act against not only a specific individual, but the general welfare, as well.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3600" dirty="0">
                <a:latin typeface="Arial" charset="0"/>
                <a:cs typeface="Times New Roman" pitchFamily="18" charset="0"/>
              </a:rPr>
              <a:t>A </a:t>
            </a:r>
            <a:r>
              <a:rPr lang="en-US" sz="3600" b="1" dirty="0">
                <a:latin typeface="Arial" charset="0"/>
                <a:cs typeface="Times New Roman" pitchFamily="18" charset="0"/>
              </a:rPr>
              <a:t>tort</a:t>
            </a:r>
            <a:r>
              <a:rPr lang="en-US" sz="3600" dirty="0">
                <a:latin typeface="Arial" charset="0"/>
                <a:cs typeface="Times New Roman" pitchFamily="18" charset="0"/>
              </a:rPr>
              <a:t> is a private wrong committed by one person against another. </a:t>
            </a:r>
          </a:p>
        </p:txBody>
      </p:sp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828800" y="792162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The Difference Between </a:t>
            </a: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Criminal Law and Tort Law </a:t>
            </a:r>
          </a:p>
        </p:txBody>
      </p:sp>
    </p:spTree>
    <p:extLst>
      <p:ext uri="{BB962C8B-B14F-4D97-AF65-F5344CB8AC3E}">
        <p14:creationId xmlns:p14="http://schemas.microsoft.com/office/powerpoint/2010/main" val="29028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2209800" y="2806701"/>
            <a:ext cx="8001000" cy="302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4400" dirty="0">
                <a:latin typeface="Arial" charset="0"/>
                <a:cs typeface="Times New Roman" pitchFamily="18" charset="0"/>
              </a:rPr>
              <a:t>A tort will lead the wronged party to try and </a:t>
            </a:r>
            <a:r>
              <a:rPr lang="en-US" sz="4400" b="1" dirty="0">
                <a:latin typeface="Arial" charset="0"/>
                <a:cs typeface="Times New Roman" pitchFamily="18" charset="0"/>
              </a:rPr>
              <a:t>recover</a:t>
            </a:r>
            <a:r>
              <a:rPr lang="en-US" sz="4400" dirty="0">
                <a:latin typeface="Arial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money</a:t>
            </a:r>
            <a:r>
              <a:rPr lang="en-US" sz="44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4400" dirty="0">
                <a:latin typeface="Arial" charset="0"/>
                <a:cs typeface="Times New Roman" pitchFamily="18" charset="0"/>
              </a:rPr>
              <a:t>as compensation for the loss or injury suffered.</a:t>
            </a: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3600" dirty="0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1752600" y="891118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The Difference Between </a:t>
            </a: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Criminal Law and Tort Law </a:t>
            </a:r>
          </a:p>
        </p:txBody>
      </p:sp>
    </p:spTree>
    <p:extLst>
      <p:ext uri="{BB962C8B-B14F-4D97-AF65-F5344CB8AC3E}">
        <p14:creationId xmlns:p14="http://schemas.microsoft.com/office/powerpoint/2010/main" val="29253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2209800" y="2806699"/>
            <a:ext cx="85090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</a:pPr>
            <a:r>
              <a:rPr lang="en-US" sz="4400" dirty="0">
                <a:latin typeface="Arial" charset="0"/>
                <a:cs typeface="Times New Roman" pitchFamily="18" charset="0"/>
              </a:rPr>
              <a:t>A tort does not, however, call upon the </a:t>
            </a:r>
            <a:r>
              <a:rPr lang="en-US" sz="44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government</a:t>
            </a:r>
            <a:r>
              <a:rPr lang="en-US" sz="4400" dirty="0">
                <a:latin typeface="Arial" charset="0"/>
                <a:cs typeface="Times New Roman" pitchFamily="18" charset="0"/>
              </a:rPr>
              <a:t> to punish the wrongdoer. </a:t>
            </a:r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1777999" y="811742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The Difference Between </a:t>
            </a: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Criminal Law and Tort Law </a:t>
            </a:r>
          </a:p>
        </p:txBody>
      </p:sp>
    </p:spTree>
    <p:extLst>
      <p:ext uri="{BB962C8B-B14F-4D97-AF65-F5344CB8AC3E}">
        <p14:creationId xmlns:p14="http://schemas.microsoft.com/office/powerpoint/2010/main" val="37963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2209800" y="2286001"/>
            <a:ext cx="8001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4000" dirty="0">
                <a:latin typeface="Arial" charset="0"/>
                <a:cs typeface="Times New Roman" pitchFamily="18" charset="0"/>
              </a:rPr>
              <a:t>The law of torts is grounded in the </a:t>
            </a:r>
            <a:r>
              <a:rPr lang="en-US" sz="4000" b="1" dirty="0">
                <a:latin typeface="Arial" charset="0"/>
                <a:cs typeface="Times New Roman" pitchFamily="18" charset="0"/>
              </a:rPr>
              <a:t>concept of rights</a:t>
            </a:r>
            <a:r>
              <a:rPr lang="en-US" sz="4000" dirty="0" smtClean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006E9C"/>
              </a:buClr>
              <a:buSzPct val="65000"/>
            </a:pPr>
            <a:endParaRPr lang="en-US" sz="4000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006E9C"/>
              </a:buClr>
              <a:buSzPct val="65000"/>
              <a:buFontTx/>
              <a:buBlip>
                <a:blip r:embed="rId2"/>
              </a:buBlip>
            </a:pPr>
            <a:r>
              <a:rPr lang="en-US" sz="4000" dirty="0">
                <a:latin typeface="Arial" charset="0"/>
                <a:cs typeface="Times New Roman" pitchFamily="18" charset="0"/>
              </a:rPr>
              <a:t>Under tort law </a:t>
            </a:r>
            <a:r>
              <a:rPr lang="en-US" sz="4000" b="1" dirty="0">
                <a:latin typeface="Arial" charset="0"/>
                <a:cs typeface="Times New Roman" pitchFamily="18" charset="0"/>
              </a:rPr>
              <a:t>all people </a:t>
            </a:r>
            <a:r>
              <a:rPr lang="en-US" sz="4000" dirty="0">
                <a:latin typeface="Arial" charset="0"/>
                <a:cs typeface="Times New Roman" pitchFamily="18" charset="0"/>
              </a:rPr>
              <a:t>are entitled to certain rights. </a:t>
            </a:r>
          </a:p>
        </p:txBody>
      </p:sp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1600200" y="628650"/>
            <a:ext cx="86106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638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09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813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3528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7244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181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The Concept of Rights </a:t>
            </a:r>
          </a:p>
        </p:txBody>
      </p:sp>
    </p:spTree>
    <p:extLst>
      <p:ext uri="{BB962C8B-B14F-4D97-AF65-F5344CB8AC3E}">
        <p14:creationId xmlns:p14="http://schemas.microsoft.com/office/powerpoint/2010/main" val="15249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810</TotalTime>
  <Words>1324</Words>
  <Application>Microsoft Office PowerPoint</Application>
  <PresentationFormat>Widescreen</PresentationFormat>
  <Paragraphs>158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Garamond</vt:lpstr>
      <vt:lpstr>Times New Roman</vt:lpstr>
      <vt:lpstr>Organic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Luikart</dc:creator>
  <cp:lastModifiedBy>Ben Luikart</cp:lastModifiedBy>
  <cp:revision>10</cp:revision>
  <dcterms:created xsi:type="dcterms:W3CDTF">2015-09-25T18:15:58Z</dcterms:created>
  <dcterms:modified xsi:type="dcterms:W3CDTF">2016-02-16T21:46:01Z</dcterms:modified>
</cp:coreProperties>
</file>