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5"/>
  </p:notesMasterIdLst>
  <p:handoutMasterIdLst>
    <p:handoutMasterId r:id="rId16"/>
  </p:handoutMasterIdLst>
  <p:sldIdLst>
    <p:sldId id="275" r:id="rId2"/>
    <p:sldId id="257" r:id="rId3"/>
    <p:sldId id="264" r:id="rId4"/>
    <p:sldId id="265" r:id="rId5"/>
    <p:sldId id="266" r:id="rId6"/>
    <p:sldId id="283" r:id="rId7"/>
    <p:sldId id="278" r:id="rId8"/>
    <p:sldId id="279" r:id="rId9"/>
    <p:sldId id="277" r:id="rId10"/>
    <p:sldId id="282" r:id="rId11"/>
    <p:sldId id="270" r:id="rId12"/>
    <p:sldId id="286" r:id="rId13"/>
    <p:sldId id="287" r:id="rId14"/>
  </p:sldIdLst>
  <p:sldSz cx="9144000" cy="6858000" type="screen4x3"/>
  <p:notesSz cx="7061200" cy="93392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0000FF"/>
    <a:srgbClr val="009900"/>
    <a:srgbClr val="00FF00"/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92" autoAdjust="0"/>
    <p:restoredTop sz="94646" autoAdjust="0"/>
  </p:normalViewPr>
  <p:slideViewPr>
    <p:cSldViewPr>
      <p:cViewPr varScale="1">
        <p:scale>
          <a:sx n="106" d="100"/>
          <a:sy n="106" d="100"/>
        </p:scale>
        <p:origin x="216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6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9853" cy="46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2" tIns="46936" rIns="93872" bIns="4693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9713" y="0"/>
            <a:ext cx="3059853" cy="46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2" tIns="46936" rIns="93872" bIns="4693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70917"/>
            <a:ext cx="3059853" cy="46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2" tIns="46936" rIns="93872" bIns="4693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9713" y="8870917"/>
            <a:ext cx="3059853" cy="46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2" tIns="46936" rIns="93872" bIns="4693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EF515BF-8B05-4B96-8753-491850430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45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9853" cy="46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2" tIns="46936" rIns="93872" bIns="4693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9713" y="0"/>
            <a:ext cx="3059853" cy="46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2" tIns="46936" rIns="93872" bIns="4693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1675"/>
            <a:ext cx="4668838" cy="3500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6120" y="4436272"/>
            <a:ext cx="5648960" cy="420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2" tIns="46936" rIns="93872" bIns="469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17"/>
            <a:ext cx="3059853" cy="46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2" tIns="46936" rIns="93872" bIns="4693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9713" y="8870917"/>
            <a:ext cx="3059853" cy="46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2" tIns="46936" rIns="93872" bIns="4693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EA928CD-D588-4095-A7E2-6B0A10957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12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2712" indent="-29335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73404" indent="-23468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42765" indent="-23468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12127" indent="-23468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81488" indent="-234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50850" indent="-234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20211" indent="-234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89573" indent="-234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CD17974-094A-4EC6-9AE2-26244E7B65F8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66856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2712" indent="-29335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73404" indent="-23468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42765" indent="-23468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12127" indent="-23468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81488" indent="-234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50850" indent="-234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20211" indent="-234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89573" indent="-234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659096C-A01B-4700-AE23-15B26062E895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3294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2712" indent="-29335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73404" indent="-23468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42765" indent="-23468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12127" indent="-23468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81488" indent="-234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50850" indent="-234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20211" indent="-234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89573" indent="-234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6BDF05B-C41E-4AAE-A983-4AC2DD6FF096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8217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2712" indent="-29335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73404" indent="-23468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42765" indent="-23468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12127" indent="-23468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81488" indent="-234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50850" indent="-234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20211" indent="-234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89573" indent="-234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A16EDF-72BA-4D12-A4A1-B5459A4B9F5A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9066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2712" indent="-29335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73404" indent="-23468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42765" indent="-23468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12127" indent="-23468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81488" indent="-234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50850" indent="-234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20211" indent="-234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89573" indent="-234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4FB9DC8-E597-42EB-98AB-5FAB5FD67DC3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7608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2712" indent="-29335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73404" indent="-23468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42765" indent="-23468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12127" indent="-23468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81488" indent="-234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50850" indent="-234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20211" indent="-234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89573" indent="-234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074D521-26EB-4F40-9B52-542ADCF4EB61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53</a:t>
            </a:r>
          </a:p>
          <a:p>
            <a:pPr eaLnBrk="1" hangingPunct="1"/>
            <a:r>
              <a:rPr lang="en-US" smtClean="0"/>
              <a:t>54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390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2712" indent="-29335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73404" indent="-23468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42765" indent="-23468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12127" indent="-23468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81488" indent="-234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50850" indent="-234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20211" indent="-234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89573" indent="-234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E005367-4B1B-46B7-8EEC-56259583455B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54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2712" indent="-29335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73404" indent="-23468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42765" indent="-23468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12127" indent="-23468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81488" indent="-234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50850" indent="-234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20211" indent="-234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89573" indent="-234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5917730-51DF-4939-A89E-A93756D214A4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2290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4.1 Event Marketing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65F6A-4235-4D2B-AC54-6C6F2AB3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3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4.1 Event Marketing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65F6A-4235-4D2B-AC54-6C6F2AB3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4.1 Event Marketing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65F6A-4235-4D2B-AC54-6C6F2AB3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4.1 Event Marketing</a:t>
            </a:r>
          </a:p>
        </p:txBody>
      </p:sp>
    </p:spTree>
    <p:extLst>
      <p:ext uri="{BB962C8B-B14F-4D97-AF65-F5344CB8AC3E}">
        <p14:creationId xmlns:p14="http://schemas.microsoft.com/office/powerpoint/2010/main" val="848636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4.1 Event Marketing</a:t>
            </a:r>
          </a:p>
        </p:txBody>
      </p:sp>
    </p:spTree>
    <p:extLst>
      <p:ext uri="{BB962C8B-B14F-4D97-AF65-F5344CB8AC3E}">
        <p14:creationId xmlns:p14="http://schemas.microsoft.com/office/powerpoint/2010/main" val="135637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4.1 Event Marketing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65F6A-4235-4D2B-AC54-6C6F2AB3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9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4.1 Event Marketing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65F6A-4235-4D2B-AC54-6C6F2AB3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3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4.1 Event Marketing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65F6A-4235-4D2B-AC54-6C6F2AB3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4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4.1 Event Marketing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65F6A-4235-4D2B-AC54-6C6F2AB3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72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4.1 Event Marketing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65F6A-4235-4D2B-AC54-6C6F2AB3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2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4.1 Event Marketing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65F6A-4235-4D2B-AC54-6C6F2AB3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2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4.1 Event Marketing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65F6A-4235-4D2B-AC54-6C6F2AB3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5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4.1 Event Marketing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65F6A-4235-4D2B-AC54-6C6F2AB3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26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6934200" cy="5105400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4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ln>
            <a:solidFill>
              <a:schemeClr val="tx1"/>
            </a:solidFill>
          </a:ln>
          <a:solidFill>
            <a:schemeClr val="bg1"/>
          </a:solidFill>
          <a:effectLst>
            <a:outerShdw blurRad="50800" dist="50800" dir="5400000" algn="ctr" rotWithShape="0">
              <a:schemeClr val="tx1"/>
            </a:outerShdw>
          </a:effectLst>
          <a:latin typeface="Aharoni" pitchFamily="2" charset="-79"/>
          <a:ea typeface="+mj-ea"/>
          <a:cs typeface="Aharoni" pitchFamily="2" charset="-79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 Blac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 Black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 Black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Black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 Blac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microsoft.com/office/2007/relationships/hdphoto" Target="../media/hdphoto8.wdp"/><Relationship Id="rId3" Type="http://schemas.openxmlformats.org/officeDocument/2006/relationships/image" Target="../media/image3.pn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19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3.wdp"/><Relationship Id="rId3" Type="http://schemas.openxmlformats.org/officeDocument/2006/relationships/hyperlink" Target="http://www.saltlake2002.com/sloc/for_kids/mascots/mascots_request.html" TargetMode="External"/><Relationship Id="rId7" Type="http://schemas.microsoft.com/office/2007/relationships/hdphoto" Target="../media/hdphoto12.wdp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10.wdp"/><Relationship Id="rId5" Type="http://schemas.microsoft.com/office/2007/relationships/hdphoto" Target="../media/hdphoto11.wdp"/><Relationship Id="rId15" Type="http://schemas.microsoft.com/office/2007/relationships/hdphoto" Target="../media/hdphoto14.wdp"/><Relationship Id="rId10" Type="http://schemas.openxmlformats.org/officeDocument/2006/relationships/image" Target="../media/image12.png"/><Relationship Id="rId4" Type="http://schemas.openxmlformats.org/officeDocument/2006/relationships/image" Target="../media/image13.png"/><Relationship Id="rId9" Type="http://schemas.microsoft.com/office/2007/relationships/hdphoto" Target="../media/hdphoto9.wdp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9.png"/><Relationship Id="rId5" Type="http://schemas.openxmlformats.org/officeDocument/2006/relationships/image" Target="../media/image25.png"/><Relationship Id="rId15" Type="http://schemas.openxmlformats.org/officeDocument/2006/relationships/image" Target="../media/image31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17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sonticketrights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33400"/>
            <a:ext cx="8077200" cy="35052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11500" dirty="0"/>
              <a:t>Marketing The Event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267200"/>
            <a:ext cx="8153400" cy="990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6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tion Man" pitchFamily="2" charset="0"/>
              </a:rPr>
              <a:t>4.2 Licensing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14" r="-4257"/>
          <a:stretch/>
        </p:blipFill>
        <p:spPr bwMode="auto">
          <a:xfrm>
            <a:off x="7743825" y="3886200"/>
            <a:ext cx="1400175" cy="1288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6553200" cy="4648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Allows events to alter pricing to maximize profit.</a:t>
            </a:r>
          </a:p>
          <a:p>
            <a:pPr lvl="1"/>
            <a:r>
              <a:rPr lang="en-US" sz="1600" dirty="0" smtClean="0"/>
              <a:t>Can set prices based on:</a:t>
            </a:r>
          </a:p>
          <a:p>
            <a:pPr lvl="2"/>
            <a:r>
              <a:rPr lang="en-US" sz="1200" dirty="0" smtClean="0"/>
              <a:t>Time of the year</a:t>
            </a:r>
          </a:p>
          <a:p>
            <a:pPr lvl="2"/>
            <a:r>
              <a:rPr lang="en-US" sz="1200" dirty="0" smtClean="0"/>
              <a:t>Day of the week</a:t>
            </a:r>
          </a:p>
          <a:p>
            <a:pPr lvl="2"/>
            <a:r>
              <a:rPr lang="en-US" sz="1200" dirty="0" smtClean="0"/>
              <a:t>Popularity of the opponent</a:t>
            </a:r>
          </a:p>
          <a:p>
            <a:pPr lvl="2"/>
            <a:endParaRPr lang="en-US" sz="1200" dirty="0" smtClean="0"/>
          </a:p>
          <a:p>
            <a:pPr lvl="1"/>
            <a:r>
              <a:rPr lang="en-US" sz="1600" dirty="0" smtClean="0"/>
              <a:t>The Charlotte Bobcats adjusted prices after the Los Angeles Clippers traded for Chris Paul and made the team’s visit more marketable.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When the Los Angeles Laker’s come to the Energy Solutions Arena to play the Utah Jazz tickets prices increase.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FF18"/>
              </a:clrFrom>
              <a:clrTo>
                <a:srgbClr val="00FF1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" t="22048" r="5078" b="36806"/>
          <a:stretch/>
        </p:blipFill>
        <p:spPr bwMode="auto">
          <a:xfrm>
            <a:off x="0" y="4600575"/>
            <a:ext cx="914400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43487"/>
            <a:ext cx="1344759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348287"/>
            <a:ext cx="10398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1066800"/>
            <a:ext cx="21907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2" y="3181351"/>
            <a:ext cx="1169987" cy="1175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ircular Arrow 3"/>
          <p:cNvSpPr/>
          <p:nvPr/>
        </p:nvSpPr>
        <p:spPr>
          <a:xfrm rot="16200000" flipH="1">
            <a:off x="140153" y="2603047"/>
            <a:ext cx="2927235" cy="3207542"/>
          </a:xfrm>
          <a:prstGeom prst="circularArrow">
            <a:avLst>
              <a:gd name="adj1" fmla="val 9739"/>
              <a:gd name="adj2" fmla="val 1445086"/>
              <a:gd name="adj3" fmla="val 17567666"/>
              <a:gd name="adj4" fmla="val 13015607"/>
              <a:gd name="adj5" fmla="val 9632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46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Luxury Boxes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14400"/>
            <a:ext cx="2009775" cy="133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1"/>
            <a:ext cx="6781800" cy="5257800"/>
          </a:xfrm>
          <a:solidFill>
            <a:schemeClr val="bg1">
              <a:alpha val="73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400" dirty="0"/>
              <a:t>Seating typically purchased/leased by corporations and used for business meetings and entertainment.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Provides </a:t>
            </a:r>
            <a:r>
              <a:rPr lang="en-US" sz="2400" dirty="0"/>
              <a:t>opportunities for the venue to:</a:t>
            </a:r>
          </a:p>
          <a:p>
            <a:pPr marL="857250" lvl="2"/>
            <a:r>
              <a:rPr lang="en-US" sz="2000" dirty="0" smtClean="0"/>
              <a:t>Increase </a:t>
            </a:r>
            <a:r>
              <a:rPr lang="en-US" sz="2000" dirty="0"/>
              <a:t>Sales </a:t>
            </a:r>
          </a:p>
          <a:p>
            <a:pPr marL="800100" lvl="3" indent="-171450"/>
            <a:r>
              <a:rPr lang="en-US" sz="1000" dirty="0"/>
              <a:t>High Dollar – Multi-Year Contracts</a:t>
            </a:r>
          </a:p>
          <a:p>
            <a:pPr marL="857250" lvl="2"/>
            <a:r>
              <a:rPr lang="en-US" sz="2000" dirty="0"/>
              <a:t>Increase Attendance</a:t>
            </a:r>
          </a:p>
          <a:p>
            <a:pPr marL="800100" lvl="3" indent="-171450"/>
            <a:r>
              <a:rPr lang="en-US" sz="1000" dirty="0"/>
              <a:t>Boxes Offer additional seating</a:t>
            </a:r>
          </a:p>
          <a:p>
            <a:pPr marL="857250" lvl="2"/>
            <a:r>
              <a:rPr lang="en-US" sz="2000" dirty="0"/>
              <a:t>Increase Entertainment Experience</a:t>
            </a:r>
          </a:p>
          <a:p>
            <a:pPr marL="800100" lvl="3" indent="-171450"/>
            <a:r>
              <a:rPr lang="en-US" sz="1000" dirty="0"/>
              <a:t>Offer more amenities for spectators </a:t>
            </a:r>
          </a:p>
          <a:p>
            <a:pPr marL="857250" lvl="2"/>
            <a:r>
              <a:rPr lang="en-US" sz="2000" dirty="0"/>
              <a:t>Box sales can include other opportunities</a:t>
            </a:r>
          </a:p>
          <a:p>
            <a:pPr marL="800100" lvl="3" indent="-171450"/>
            <a:r>
              <a:rPr lang="en-US" sz="1000" dirty="0"/>
              <a:t>Food, Meet &amp; Greet, Pre/Post Game Offerings…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56" y="2362200"/>
            <a:ext cx="2034619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965628"/>
            <a:ext cx="2009775" cy="113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81600"/>
            <a:ext cx="2009774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Marketing -- SWOT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066800"/>
            <a:ext cx="7162800" cy="5105400"/>
          </a:xfrm>
        </p:spPr>
        <p:txBody>
          <a:bodyPr/>
          <a:lstStyle/>
          <a:p>
            <a:r>
              <a:rPr lang="en-US" dirty="0" smtClean="0"/>
              <a:t>SWOT evaluations</a:t>
            </a:r>
          </a:p>
          <a:p>
            <a:pPr lvl="1"/>
            <a:r>
              <a:rPr lang="en-US" dirty="0" smtClean="0"/>
              <a:t>Used to evaluate EVERYTHING</a:t>
            </a:r>
          </a:p>
          <a:p>
            <a:pPr lvl="2"/>
            <a:r>
              <a:rPr lang="en-US" dirty="0" smtClean="0"/>
              <a:t>Season Tickets</a:t>
            </a:r>
          </a:p>
          <a:p>
            <a:pPr lvl="3"/>
            <a:r>
              <a:rPr lang="en-US" dirty="0" smtClean="0"/>
              <a:t>Ordering</a:t>
            </a:r>
          </a:p>
          <a:p>
            <a:pPr lvl="3"/>
            <a:r>
              <a:rPr lang="en-US" dirty="0" smtClean="0"/>
              <a:t>Pricing</a:t>
            </a:r>
          </a:p>
          <a:p>
            <a:pPr lvl="3"/>
            <a:r>
              <a:rPr lang="en-US" dirty="0" smtClean="0"/>
              <a:t>Delivery</a:t>
            </a:r>
          </a:p>
          <a:p>
            <a:pPr lvl="3"/>
            <a:r>
              <a:rPr lang="en-US" dirty="0" smtClean="0"/>
              <a:t>Parking?</a:t>
            </a:r>
          </a:p>
          <a:p>
            <a:pPr lvl="3"/>
            <a:r>
              <a:rPr lang="en-US" dirty="0" smtClean="0"/>
              <a:t>Food/Concessions?</a:t>
            </a:r>
          </a:p>
          <a:p>
            <a:pPr lvl="3"/>
            <a:r>
              <a:rPr lang="en-US" dirty="0" smtClean="0"/>
              <a:t>Line-of-Sight?</a:t>
            </a:r>
          </a:p>
          <a:p>
            <a:pPr lvl="3"/>
            <a:r>
              <a:rPr lang="en-US" dirty="0" smtClean="0"/>
              <a:t>Service</a:t>
            </a:r>
          </a:p>
          <a:p>
            <a:pPr lvl="3"/>
            <a:r>
              <a:rPr lang="en-US" dirty="0" smtClean="0"/>
              <a:t>Security</a:t>
            </a:r>
          </a:p>
          <a:p>
            <a:pPr lvl="3"/>
            <a:r>
              <a:rPr lang="en-US" dirty="0" smtClean="0"/>
              <a:t>Other Things?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48200" y="2905125"/>
            <a:ext cx="4114800" cy="3657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 smtClean="0"/>
              <a:t>Including…</a:t>
            </a:r>
          </a:p>
          <a:p>
            <a:pPr lvl="1" fontAlgn="auto">
              <a:spcAft>
                <a:spcPts val="0"/>
              </a:spcAft>
            </a:pPr>
            <a:r>
              <a:rPr lang="en-US" sz="1800" dirty="0" smtClean="0"/>
              <a:t>Luxury Boxes</a:t>
            </a:r>
          </a:p>
          <a:p>
            <a:pPr lvl="1" fontAlgn="auto">
              <a:spcAft>
                <a:spcPts val="0"/>
              </a:spcAft>
            </a:pPr>
            <a:r>
              <a:rPr lang="en-US" sz="1800" dirty="0" smtClean="0"/>
              <a:t>Concessions</a:t>
            </a:r>
          </a:p>
          <a:p>
            <a:pPr lvl="1" fontAlgn="auto">
              <a:spcAft>
                <a:spcPts val="0"/>
              </a:spcAft>
            </a:pPr>
            <a:r>
              <a:rPr lang="en-US" sz="1800" dirty="0" smtClean="0"/>
              <a:t>Catering</a:t>
            </a:r>
          </a:p>
          <a:p>
            <a:pPr lvl="1" fontAlgn="auto">
              <a:spcAft>
                <a:spcPts val="0"/>
              </a:spcAft>
            </a:pPr>
            <a:r>
              <a:rPr lang="en-US" sz="1800" dirty="0" smtClean="0"/>
              <a:t>Restrooms</a:t>
            </a:r>
          </a:p>
          <a:p>
            <a:pPr lvl="1" fontAlgn="auto">
              <a:spcAft>
                <a:spcPts val="0"/>
              </a:spcAft>
            </a:pPr>
            <a:r>
              <a:rPr lang="en-US" sz="1800" dirty="0" smtClean="0"/>
              <a:t>Ticketing</a:t>
            </a:r>
          </a:p>
          <a:p>
            <a:pPr lvl="1" fontAlgn="auto">
              <a:spcAft>
                <a:spcPts val="0"/>
              </a:spcAft>
            </a:pPr>
            <a:r>
              <a:rPr lang="en-US" sz="1800" dirty="0" smtClean="0"/>
              <a:t>Security @ Door</a:t>
            </a:r>
          </a:p>
          <a:p>
            <a:pPr lvl="1" fontAlgn="auto">
              <a:spcAft>
                <a:spcPts val="0"/>
              </a:spcAft>
            </a:pPr>
            <a:r>
              <a:rPr lang="en-US" sz="1800" dirty="0" smtClean="0"/>
              <a:t>Security in Venue</a:t>
            </a:r>
          </a:p>
          <a:p>
            <a:pPr lvl="1" fontAlgn="auto">
              <a:spcAft>
                <a:spcPts val="0"/>
              </a:spcAft>
            </a:pPr>
            <a:r>
              <a:rPr lang="en-US" sz="1800" dirty="0" smtClean="0"/>
              <a:t>In-Game Events</a:t>
            </a:r>
          </a:p>
          <a:p>
            <a:pPr lvl="1" fontAlgn="auto">
              <a:spcAft>
                <a:spcPts val="0"/>
              </a:spcAft>
            </a:pPr>
            <a:r>
              <a:rPr lang="en-US" sz="1800" dirty="0" smtClean="0"/>
              <a:t>Audio/ P.A. System</a:t>
            </a:r>
          </a:p>
          <a:p>
            <a:pPr lvl="1" fontAlgn="auto">
              <a:spcAft>
                <a:spcPts val="0"/>
              </a:spcAft>
            </a:pP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000" r="9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381000"/>
            <a:ext cx="2581275" cy="260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53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SWOT Evaluations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1066800"/>
            <a:ext cx="6934200" cy="5105400"/>
          </a:xfrm>
        </p:spPr>
        <p:txBody>
          <a:bodyPr/>
          <a:lstStyle/>
          <a:p>
            <a:r>
              <a:rPr lang="en-US" dirty="0" smtClean="0"/>
              <a:t>SWOT</a:t>
            </a:r>
          </a:p>
          <a:p>
            <a:pPr lvl="1"/>
            <a:r>
              <a:rPr lang="en-US" dirty="0" smtClean="0"/>
              <a:t>Fast &amp; Simple</a:t>
            </a:r>
          </a:p>
          <a:p>
            <a:pPr lvl="1"/>
            <a:r>
              <a:rPr lang="en-US" dirty="0" smtClean="0"/>
              <a:t>Gives immediate feedback</a:t>
            </a:r>
          </a:p>
          <a:p>
            <a:pPr lvl="1"/>
            <a:r>
              <a:rPr lang="en-US" dirty="0" smtClean="0"/>
              <a:t>Identifies Good &amp; Bad</a:t>
            </a:r>
          </a:p>
          <a:p>
            <a:pPr lvl="1"/>
            <a:r>
              <a:rPr lang="en-US" dirty="0" smtClean="0"/>
              <a:t>Allows for “Fixing” </a:t>
            </a:r>
          </a:p>
          <a:p>
            <a:pPr lvl="1"/>
            <a:r>
              <a:rPr lang="en-US" dirty="0" smtClean="0"/>
              <a:t>Empowers ALL employees</a:t>
            </a:r>
          </a:p>
          <a:p>
            <a:pPr lvl="2"/>
            <a:r>
              <a:rPr lang="en-US" dirty="0" smtClean="0"/>
              <a:t>Make good decisions</a:t>
            </a:r>
          </a:p>
          <a:p>
            <a:pPr lvl="2"/>
            <a:r>
              <a:rPr lang="en-US" dirty="0" smtClean="0"/>
              <a:t>Implement changes</a:t>
            </a:r>
          </a:p>
          <a:p>
            <a:pPr lvl="2"/>
            <a:r>
              <a:rPr lang="en-US" dirty="0" smtClean="0"/>
              <a:t>Be heard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87" t="17222" r="5625" b="4722"/>
          <a:stretch/>
        </p:blipFill>
        <p:spPr bwMode="auto">
          <a:xfrm>
            <a:off x="6057899" y="3732162"/>
            <a:ext cx="3027933" cy="30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3000"/>
            <a:ext cx="2943225" cy="24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19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525"/>
            <a:ext cx="8229600" cy="7524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6600" dirty="0" smtClean="0"/>
              <a:t>Standard Four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1"/>
            <a:ext cx="8534400" cy="25146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</a:pPr>
            <a:r>
              <a:rPr lang="en-US" sz="4400" dirty="0" smtClean="0"/>
              <a:t>Students will assess the importance of event marketing &amp; entertainment in sports.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FF18"/>
              </a:clrFrom>
              <a:clrTo>
                <a:srgbClr val="00FF1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8"/>
          <a:stretch/>
        </p:blipFill>
        <p:spPr bwMode="auto">
          <a:xfrm>
            <a:off x="0" y="3514725"/>
            <a:ext cx="914400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trans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66162"/>
            <a:ext cx="1652838" cy="113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DFD"/>
              </a:clrFrom>
              <a:clrTo>
                <a:srgbClr val="FF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223" b="27555"/>
          <a:stretch/>
        </p:blipFill>
        <p:spPr bwMode="auto">
          <a:xfrm>
            <a:off x="2110038" y="5690185"/>
            <a:ext cx="162426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Merchandising Opportunities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69342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Licensed Products</a:t>
            </a:r>
          </a:p>
          <a:p>
            <a:pPr lvl="1" eaLnBrk="1" hangingPunct="1"/>
            <a:r>
              <a:rPr lang="en-US" sz="2400" dirty="0" smtClean="0"/>
              <a:t>Licensing:  </a:t>
            </a:r>
            <a:r>
              <a:rPr lang="en-US" sz="1800" dirty="0" smtClean="0"/>
              <a:t>authorized use of a brand, brand name, brand mark, trademark, or </a:t>
            </a:r>
            <a:r>
              <a:rPr lang="en-US" sz="1800" dirty="0" err="1" smtClean="0"/>
              <a:t>tradename</a:t>
            </a:r>
            <a:r>
              <a:rPr lang="en-US" sz="1800" dirty="0" smtClean="0"/>
              <a:t> with a good or service.</a:t>
            </a:r>
          </a:p>
          <a:p>
            <a:pPr marL="914400" lvl="2" eaLnBrk="1" hangingPunct="1"/>
            <a:r>
              <a:rPr lang="en-US" sz="2000" dirty="0" smtClean="0"/>
              <a:t>Contractual Agreement</a:t>
            </a:r>
          </a:p>
          <a:p>
            <a:pPr marL="914400" lvl="2" eaLnBrk="1" hangingPunct="1"/>
            <a:r>
              <a:rPr lang="en-US" sz="2000" dirty="0" smtClean="0"/>
              <a:t>Company A uses Company B’s logo</a:t>
            </a:r>
          </a:p>
          <a:p>
            <a:pPr marL="914400" lvl="2" eaLnBrk="1" hangingPunct="1"/>
            <a:r>
              <a:rPr lang="en-US" sz="2000" dirty="0" smtClean="0"/>
              <a:t>Company A pays a ROYALTY or Fee</a:t>
            </a:r>
          </a:p>
          <a:p>
            <a:pPr lvl="1" eaLnBrk="1" hangingPunct="1"/>
            <a:endParaRPr lang="en-US" sz="1800" dirty="0" smtClean="0"/>
          </a:p>
          <a:p>
            <a:pPr lvl="1" eaLnBrk="1" hangingPunct="1"/>
            <a:r>
              <a:rPr lang="en-US" sz="1800" dirty="0" smtClean="0"/>
              <a:t>Booming area of sports with players, teams, event names, and logos appearing on a huge selection of products.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Sketch trans="39000" pressure="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023" b="30410"/>
          <a:stretch/>
        </p:blipFill>
        <p:spPr bwMode="auto">
          <a:xfrm>
            <a:off x="3371851" y="5336480"/>
            <a:ext cx="3810000" cy="139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4F4"/>
              </a:clrFrom>
              <a:clrTo>
                <a:srgbClr val="FFF4F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encilGrayscale trans="22000" pencilSize="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282" y="3690629"/>
            <a:ext cx="1905000" cy="140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47" t="10732" r="13889" b="25321"/>
          <a:stretch/>
        </p:blipFill>
        <p:spPr bwMode="auto">
          <a:xfrm>
            <a:off x="7336757" y="3019425"/>
            <a:ext cx="1130968" cy="76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Grayscale trans="38000" pencilSize="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2" t="20666" b="21555"/>
          <a:stretch/>
        </p:blipFill>
        <p:spPr bwMode="auto">
          <a:xfrm>
            <a:off x="7315201" y="1514475"/>
            <a:ext cx="1676400" cy="101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838200"/>
            <a:ext cx="12192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264640"/>
            <a:ext cx="613606" cy="59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PencilGrayscale trans="37000" pencilSize="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93" r="29295" b="4397"/>
          <a:stretch/>
        </p:blipFill>
        <p:spPr bwMode="auto">
          <a:xfrm>
            <a:off x="8585011" y="4573492"/>
            <a:ext cx="520890" cy="1116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26955"/>
            <a:ext cx="613606" cy="59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artisticPencilGrayscale trans="23000" pencilSize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2" y="5593401"/>
            <a:ext cx="866775" cy="11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LICENSOR </a:t>
            </a:r>
            <a:r>
              <a:rPr lang="en-US" sz="2800" smtClean="0">
                <a:latin typeface="Basset" pitchFamily="2" charset="0"/>
                <a:sym typeface="Wingdings" pitchFamily="2" charset="2"/>
              </a:rPr>
              <a:t>(Company “A”)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   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68580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Company with an “official” logo in demand</a:t>
            </a:r>
          </a:p>
          <a:p>
            <a:pPr lvl="1" eaLnBrk="1" hangingPunct="1"/>
            <a:r>
              <a:rPr lang="en-US" sz="2400" dirty="0" smtClean="0"/>
              <a:t>EXAMPLE:  Olympics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r>
              <a:rPr lang="en-US" sz="2400" dirty="0" smtClean="0"/>
              <a:t>BENEFITS:</a:t>
            </a:r>
          </a:p>
          <a:p>
            <a:pPr lvl="2" eaLnBrk="1" hangingPunct="1"/>
            <a:r>
              <a:rPr lang="en-US" sz="2000" dirty="0" smtClean="0"/>
              <a:t>Expand into new markets</a:t>
            </a:r>
            <a:r>
              <a:rPr lang="en-US" sz="2000" dirty="0" smtClean="0">
                <a:hlinkClick r:id="rId3"/>
              </a:rPr>
              <a:t> </a:t>
            </a:r>
            <a:endParaRPr lang="en-US" sz="2000" dirty="0" smtClean="0"/>
          </a:p>
          <a:p>
            <a:pPr lvl="2" eaLnBrk="1" hangingPunct="1"/>
            <a:r>
              <a:rPr lang="en-US" sz="2000" dirty="0" smtClean="0"/>
              <a:t>Generate more awareness for company/team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r>
              <a:rPr lang="en-US" sz="2400" dirty="0" smtClean="0"/>
              <a:t>DISADVANTAGES:	</a:t>
            </a:r>
          </a:p>
          <a:p>
            <a:pPr lvl="2" eaLnBrk="1" hangingPunct="1"/>
            <a:r>
              <a:rPr lang="en-US" sz="2000" dirty="0" smtClean="0"/>
              <a:t>Lose some control* over product mix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BFB"/>
              </a:clrFrom>
              <a:clrTo>
                <a:srgbClr val="FF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 trans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80315"/>
            <a:ext cx="1600200" cy="119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873" y="1143000"/>
            <a:ext cx="1089021" cy="1062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Grayscale trans="37000" pencilSize="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93" r="29295" b="4397"/>
          <a:stretch/>
        </p:blipFill>
        <p:spPr bwMode="auto">
          <a:xfrm>
            <a:off x="7678244" y="2362200"/>
            <a:ext cx="924471" cy="198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encilGrayscale trans="23000" pencilSize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308" y="4591050"/>
            <a:ext cx="1538344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BFB"/>
              </a:clrFrom>
              <a:clrTo>
                <a:srgbClr val="FF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encilGrayscale trans="52000" pencilSize="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14286"/>
            <a:ext cx="1638300" cy="116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encilSketch trans="50000" pressure="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13517" r="34631" b="27067"/>
          <a:stretch/>
        </p:blipFill>
        <p:spPr bwMode="auto">
          <a:xfrm>
            <a:off x="5839594" y="2639468"/>
            <a:ext cx="1531714" cy="161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Wingdings" pitchFamily="2" charset="2"/>
              </a:rPr>
              <a:t></a:t>
            </a:r>
            <a:r>
              <a:rPr lang="en-US" smtClean="0"/>
              <a:t> LICENSEE </a:t>
            </a:r>
            <a:r>
              <a:rPr lang="en-US" sz="2400" smtClean="0">
                <a:latin typeface="Basset" pitchFamily="2" charset="0"/>
              </a:rPr>
              <a:t>(</a:t>
            </a:r>
            <a:r>
              <a:rPr lang="en-US" sz="2400" smtClean="0">
                <a:latin typeface="Basset" pitchFamily="2" charset="0"/>
                <a:sym typeface="Wingdings" pitchFamily="2" charset="2"/>
              </a:rPr>
              <a:t>Company “B”)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6705600" cy="5715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The company reproducing an official logo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EXAMPLE: NIKE</a:t>
            </a:r>
            <a:br>
              <a:rPr lang="en-US" sz="2400" dirty="0" smtClean="0"/>
            </a:b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BENEFITS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Positive association of products with event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Create brand awareness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Increase distribution possibilities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Charge higher prices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DISADVANTAGES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Possible negative publicity with events / athletes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Expensive</a:t>
            </a:r>
          </a:p>
        </p:txBody>
      </p:sp>
      <p:sp>
        <p:nvSpPr>
          <p:cNvPr id="13317" name="AutoShape 4" descr="BOS0070740019999_f"/>
          <p:cNvSpPr>
            <a:spLocks noChangeAspect="1" noChangeArrowheads="1"/>
          </p:cNvSpPr>
          <p:nvPr/>
        </p:nvSpPr>
        <p:spPr bwMode="auto">
          <a:xfrm>
            <a:off x="1363663" y="3490913"/>
            <a:ext cx="2968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23" b="27555"/>
          <a:stretch/>
        </p:blipFill>
        <p:spPr bwMode="auto">
          <a:xfrm>
            <a:off x="7010400" y="3463046"/>
            <a:ext cx="1937862" cy="81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7" t="10732" r="13889" b="25321"/>
          <a:stretch/>
        </p:blipFill>
        <p:spPr bwMode="auto">
          <a:xfrm>
            <a:off x="6998594" y="2141708"/>
            <a:ext cx="1949668" cy="132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594" y="1066800"/>
            <a:ext cx="1937862" cy="107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91001"/>
            <a:ext cx="193786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57864"/>
            <a:ext cx="1937862" cy="56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6491">
            <a:off x="271019" y="286302"/>
            <a:ext cx="22574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4201">
            <a:off x="6613772" y="34898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543">
            <a:off x="4905084" y="27001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3" r="22662"/>
          <a:stretch/>
        </p:blipFill>
        <p:spPr bwMode="auto">
          <a:xfrm rot="370106">
            <a:off x="6591066" y="2030803"/>
            <a:ext cx="1211632" cy="195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9656">
            <a:off x="7626379" y="2028775"/>
            <a:ext cx="1213888" cy="1677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2717">
            <a:off x="4610533" y="1815710"/>
            <a:ext cx="1833562" cy="183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3" r="24548"/>
          <a:stretch/>
        </p:blipFill>
        <p:spPr bwMode="auto">
          <a:xfrm rot="21279571">
            <a:off x="6012016" y="2171467"/>
            <a:ext cx="897381" cy="179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23" b="27555"/>
          <a:stretch/>
        </p:blipFill>
        <p:spPr bwMode="auto">
          <a:xfrm>
            <a:off x="6022042" y="1562276"/>
            <a:ext cx="1937862" cy="81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380" y="4232349"/>
            <a:ext cx="24669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3886200"/>
            <a:ext cx="1937862" cy="107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13748"/>
            <a:ext cx="1937862" cy="56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6" r="12527"/>
          <a:stretch/>
        </p:blipFill>
        <p:spPr bwMode="auto">
          <a:xfrm>
            <a:off x="7219749" y="5123231"/>
            <a:ext cx="1566118" cy="160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7" t="10732" r="13889" b="25321"/>
          <a:stretch/>
        </p:blipFill>
        <p:spPr bwMode="auto">
          <a:xfrm>
            <a:off x="5279225" y="5410200"/>
            <a:ext cx="1949668" cy="132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35"/>
          <a:stretch/>
        </p:blipFill>
        <p:spPr bwMode="auto">
          <a:xfrm>
            <a:off x="3277763" y="5257802"/>
            <a:ext cx="2001462" cy="147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85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6000" dirty="0" smtClean="0"/>
              <a:t>Event Seating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6858000" cy="5638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/>
              <a:t>Personal Seat Licenses (PSL) </a:t>
            </a:r>
          </a:p>
          <a:p>
            <a:pPr lvl="1" eaLnBrk="1" hangingPunct="1"/>
            <a:r>
              <a:rPr lang="en-US" sz="2000" dirty="0" smtClean="0"/>
              <a:t>Licenses purchased by ticket holder which entitles that person to buy that seat’s tickets</a:t>
            </a:r>
          </a:p>
          <a:p>
            <a:pPr marL="457200" lvl="1" indent="0" eaLnBrk="1" hangingPunct="1">
              <a:buNone/>
            </a:pPr>
            <a:endParaRPr lang="en-US" sz="2000" dirty="0" smtClean="0"/>
          </a:p>
          <a:p>
            <a:pPr eaLnBrk="1" hangingPunct="1"/>
            <a:r>
              <a:rPr lang="en-US" sz="2400" dirty="0" smtClean="0"/>
              <a:t>Season Ticketing</a:t>
            </a:r>
          </a:p>
          <a:p>
            <a:pPr lvl="1" eaLnBrk="1" hangingPunct="1"/>
            <a:r>
              <a:rPr lang="en-US" sz="2000" dirty="0" smtClean="0"/>
              <a:t>Tickets bought for a block of games for a season</a:t>
            </a:r>
          </a:p>
          <a:p>
            <a:pPr marL="457200" lvl="1" indent="0" eaLnBrk="1" hangingPunct="1">
              <a:buNone/>
            </a:pPr>
            <a:endParaRPr lang="en-US" sz="2000" dirty="0" smtClean="0"/>
          </a:p>
          <a:p>
            <a:pPr eaLnBrk="1" hangingPunct="1"/>
            <a:r>
              <a:rPr lang="en-US" sz="2400" dirty="0" smtClean="0"/>
              <a:t>Luxury Boxes</a:t>
            </a:r>
          </a:p>
          <a:p>
            <a:pPr lvl="1" eaLnBrk="1" hangingPunct="1"/>
            <a:r>
              <a:rPr lang="en-US" sz="2000" dirty="0" smtClean="0"/>
              <a:t>Boxes typically purchases/leased by corporations</a:t>
            </a:r>
          </a:p>
          <a:p>
            <a:pPr marL="457200" lvl="1" indent="0" eaLnBrk="1" hangingPunct="1">
              <a:buNone/>
            </a:pPr>
            <a:endParaRPr lang="en-US" sz="2000" dirty="0" smtClean="0"/>
          </a:p>
          <a:p>
            <a:pPr marL="400050"/>
            <a:r>
              <a:rPr lang="en-US" sz="2400" dirty="0" smtClean="0"/>
              <a:t>Variable Pricing</a:t>
            </a:r>
          </a:p>
          <a:p>
            <a:pPr marL="800100" lvl="1"/>
            <a:r>
              <a:rPr lang="en-US" sz="2000" dirty="0" smtClean="0"/>
              <a:t>Setting prices based on date, </a:t>
            </a:r>
            <a:br>
              <a:rPr lang="en-US" sz="2000" dirty="0" smtClean="0"/>
            </a:br>
            <a:r>
              <a:rPr lang="en-US" sz="2000" dirty="0" smtClean="0"/>
              <a:t>time, popularity, etc.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 bwMode="auto">
          <a:xfrm>
            <a:off x="7162800" y="895351"/>
            <a:ext cx="1905000" cy="1771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00CC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BFF3"/>
              </a:clrFrom>
              <a:clrTo>
                <a:srgbClr val="00B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2667001"/>
            <a:ext cx="2157646" cy="161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285572"/>
            <a:ext cx="2005246" cy="1501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00CC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834" y="4800600"/>
            <a:ext cx="2592766" cy="202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3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 Ticketing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7010400" cy="5181600"/>
          </a:xfrm>
        </p:spPr>
        <p:txBody>
          <a:bodyPr>
            <a:normAutofit/>
          </a:bodyPr>
          <a:lstStyle/>
          <a:p>
            <a:pPr marL="171450" lvl="1" indent="0">
              <a:buNone/>
            </a:pPr>
            <a:r>
              <a:rPr lang="en-US" sz="2400" dirty="0" smtClean="0"/>
              <a:t>Tickets </a:t>
            </a:r>
            <a:r>
              <a:rPr lang="en-US" sz="2400" dirty="0"/>
              <a:t>bought for a block of games for a </a:t>
            </a:r>
            <a:r>
              <a:rPr lang="en-US" sz="2400" dirty="0" smtClean="0"/>
              <a:t>season</a:t>
            </a:r>
          </a:p>
          <a:p>
            <a:pPr marL="171450" lvl="2" indent="0">
              <a:buNone/>
            </a:pPr>
            <a:r>
              <a:rPr lang="en-US" sz="1400" dirty="0" smtClean="0"/>
              <a:t>May also include rights to buy tickets for other events</a:t>
            </a:r>
          </a:p>
          <a:p>
            <a:pPr marL="171450" lvl="3" indent="0"/>
            <a:r>
              <a:rPr lang="en-US" sz="1400" dirty="0" smtClean="0"/>
              <a:t>Ex. Concerts, shows, extreme sports, etc.</a:t>
            </a:r>
          </a:p>
          <a:p>
            <a:pPr marL="171450" lvl="3" indent="0"/>
            <a:endParaRPr lang="en-US" sz="1400" dirty="0"/>
          </a:p>
          <a:p>
            <a:pPr marL="171450" lvl="1" indent="0">
              <a:buNone/>
            </a:pPr>
            <a:r>
              <a:rPr lang="en-US" sz="2400" dirty="0"/>
              <a:t>Typically better quality seats in venue</a:t>
            </a:r>
          </a:p>
          <a:p>
            <a:pPr marL="171450" lvl="2" indent="0"/>
            <a:r>
              <a:rPr lang="en-US" sz="1800" dirty="0" smtClean="0"/>
              <a:t>Can be bought for “nose bleed” sections</a:t>
            </a:r>
          </a:p>
          <a:p>
            <a:pPr marL="171450" lvl="2" indent="0"/>
            <a:r>
              <a:rPr lang="en-US" sz="1800" dirty="0" smtClean="0"/>
              <a:t>Can be bought for luxury boxes</a:t>
            </a:r>
          </a:p>
          <a:p>
            <a:pPr marL="171450" lvl="2" indent="0"/>
            <a:endParaRPr lang="en-US" sz="1800" dirty="0" smtClean="0"/>
          </a:p>
          <a:p>
            <a:pPr marL="171450" lvl="1" indent="0">
              <a:buNone/>
            </a:pPr>
            <a:r>
              <a:rPr lang="en-US" sz="2400" dirty="0" smtClean="0"/>
              <a:t>Provides Opportunities for the venue to:</a:t>
            </a:r>
          </a:p>
          <a:p>
            <a:pPr marL="171450" lvl="2" indent="0"/>
            <a:r>
              <a:rPr lang="en-US" sz="1800" dirty="0" smtClean="0"/>
              <a:t>Increases sales</a:t>
            </a:r>
          </a:p>
          <a:p>
            <a:pPr marL="171450" lvl="2" indent="0"/>
            <a:r>
              <a:rPr lang="en-US" sz="1800" dirty="0" smtClean="0"/>
              <a:t>Increases attendance</a:t>
            </a:r>
          </a:p>
          <a:p>
            <a:pPr marL="171450" lvl="2" indent="0"/>
            <a:r>
              <a:rPr lang="en-US" sz="1800" dirty="0" smtClean="0"/>
              <a:t>Increases loyalty</a:t>
            </a:r>
          </a:p>
          <a:p>
            <a:pPr marL="171450" lvl="2" indent="0"/>
            <a:endParaRPr lang="en-US" sz="2000" dirty="0" smtClean="0"/>
          </a:p>
          <a:p>
            <a:pPr marL="171450" lvl="2" indent="0">
              <a:buNone/>
            </a:pPr>
            <a:endParaRPr lang="en-US" sz="2000" dirty="0" smtClean="0"/>
          </a:p>
          <a:p>
            <a:pPr marL="171450" lvl="2" indent="0">
              <a:buNone/>
            </a:pPr>
            <a:endParaRPr lang="en-US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0"/>
          <a:stretch/>
        </p:blipFill>
        <p:spPr bwMode="auto">
          <a:xfrm>
            <a:off x="7277100" y="990600"/>
            <a:ext cx="1828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FF18"/>
              </a:clrFrom>
              <a:clrTo>
                <a:srgbClr val="00FF1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537" y="3962400"/>
            <a:ext cx="436330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3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Personal Seat Licenses</a:t>
            </a:r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>
          <a:xfrm>
            <a:off x="228600" y="990600"/>
            <a:ext cx="8153400" cy="50292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sz="2200" dirty="0" smtClean="0">
                <a:solidFill>
                  <a:schemeClr val="tx1"/>
                </a:solidFill>
              </a:rPr>
              <a:t>A personal seat license gives the holder the 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u="sng" dirty="0" smtClean="0">
                <a:solidFill>
                  <a:schemeClr val="tx1"/>
                </a:solidFill>
              </a:rPr>
              <a:t>right to buy</a:t>
            </a:r>
            <a:r>
              <a:rPr lang="en-US" sz="2200" dirty="0" smtClean="0">
                <a:solidFill>
                  <a:schemeClr val="tx1"/>
                </a:solidFill>
              </a:rPr>
              <a:t> season tickets for a certain seat in a stadium</a:t>
            </a:r>
            <a:r>
              <a:rPr lang="en-US" sz="2200" dirty="0" smtClean="0"/>
              <a:t>.</a:t>
            </a:r>
          </a:p>
          <a:p>
            <a:pPr lvl="1" algn="just"/>
            <a:r>
              <a:rPr lang="en-US" sz="1400" dirty="0" smtClean="0">
                <a:solidFill>
                  <a:schemeClr val="tx1"/>
                </a:solidFill>
              </a:rPr>
              <a:t>Examples &amp; prices on Seasonticketrights.com</a:t>
            </a:r>
          </a:p>
          <a:p>
            <a:pPr lvl="2" algn="just"/>
            <a:r>
              <a:rPr lang="en-US" sz="1400" dirty="0">
                <a:hlinkClick r:id="rId3"/>
              </a:rPr>
              <a:t>http://www.seasonticketrights.com</a:t>
            </a:r>
            <a:r>
              <a:rPr lang="en-US" sz="1400" dirty="0" smtClean="0">
                <a:hlinkClick r:id="rId3"/>
              </a:rPr>
              <a:t>/</a:t>
            </a:r>
            <a:endParaRPr lang="en-US" sz="1400" dirty="0" smtClean="0"/>
          </a:p>
          <a:p>
            <a:pPr marL="914400" lvl="2" indent="0" algn="just">
              <a:buNone/>
            </a:pPr>
            <a:endParaRPr lang="en-US" sz="1400" dirty="0" smtClean="0">
              <a:solidFill>
                <a:schemeClr val="tx1"/>
              </a:solidFill>
            </a:endParaRPr>
          </a:p>
          <a:p>
            <a:pPr algn="just" eaLnBrk="1" hangingPunct="1"/>
            <a:r>
              <a:rPr lang="en-US" sz="2200" dirty="0" smtClean="0">
                <a:solidFill>
                  <a:schemeClr val="tx1"/>
                </a:solidFill>
              </a:rPr>
              <a:t>Holder can sell the seat license to someone else if he no longer wishes to purchase season tickets. If not renewed the holder forfeits the license back to the team. </a:t>
            </a:r>
          </a:p>
          <a:p>
            <a:pPr lvl="1" algn="just"/>
            <a:r>
              <a:rPr lang="en-US" sz="1800" dirty="0" smtClean="0">
                <a:solidFill>
                  <a:schemeClr val="tx1"/>
                </a:solidFill>
              </a:rPr>
              <a:t>Most seat licenses are valid for as long as the team plays in the current venue.</a:t>
            </a:r>
          </a:p>
          <a:p>
            <a:pPr marL="457200" lvl="1" indent="0" algn="just">
              <a:buNone/>
            </a:pPr>
            <a:endParaRPr lang="en-US" sz="2200" dirty="0" smtClean="0">
              <a:solidFill>
                <a:schemeClr val="tx1"/>
              </a:solidFill>
            </a:endParaRPr>
          </a:p>
          <a:p>
            <a:pPr algn="just" eaLnBrk="1" hangingPunct="1"/>
            <a:endParaRPr lang="en-US" sz="22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00903"/>
            <a:ext cx="3200400" cy="1109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00CC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2499</TotalTime>
  <Words>479</Words>
  <Application>Microsoft Office PowerPoint</Application>
  <PresentationFormat>On-screen Show (4:3)</PresentationFormat>
  <Paragraphs>132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Action Man</vt:lpstr>
      <vt:lpstr>Aharoni</vt:lpstr>
      <vt:lpstr>Arial</vt:lpstr>
      <vt:lpstr>Arial Black</vt:lpstr>
      <vt:lpstr>Basset</vt:lpstr>
      <vt:lpstr>Calibri</vt:lpstr>
      <vt:lpstr>Wingdings</vt:lpstr>
      <vt:lpstr>Office Theme</vt:lpstr>
      <vt:lpstr>Marketing The Event</vt:lpstr>
      <vt:lpstr>Standard Four</vt:lpstr>
      <vt:lpstr>Merchandising Opportunities</vt:lpstr>
      <vt:lpstr>LICENSOR (Company “A”)    </vt:lpstr>
      <vt:lpstr> LICENSEE (Company “B”)</vt:lpstr>
      <vt:lpstr>PowerPoint Presentation</vt:lpstr>
      <vt:lpstr>Event Seating</vt:lpstr>
      <vt:lpstr>Season Ticketing</vt:lpstr>
      <vt:lpstr>Personal Seat Licenses</vt:lpstr>
      <vt:lpstr>Variable Pricing</vt:lpstr>
      <vt:lpstr>Luxury Boxes</vt:lpstr>
      <vt:lpstr>Event Marketing -- SWOT</vt:lpstr>
      <vt:lpstr>Why SWOT Evaluations</vt:lpstr>
    </vt:vector>
  </TitlesOfParts>
  <Company>Weber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Four</dc:title>
  <dc:creator>Pollard</dc:creator>
  <cp:lastModifiedBy>Ben Luikart</cp:lastModifiedBy>
  <cp:revision>72</cp:revision>
  <cp:lastPrinted>2013-11-04T21:27:19Z</cp:lastPrinted>
  <dcterms:created xsi:type="dcterms:W3CDTF">2003-08-26T18:26:15Z</dcterms:created>
  <dcterms:modified xsi:type="dcterms:W3CDTF">2017-03-22T13:43:57Z</dcterms:modified>
</cp:coreProperties>
</file>