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5"/>
  </p:notesMasterIdLst>
  <p:handoutMasterIdLst>
    <p:handoutMasterId r:id="rId26"/>
  </p:handoutMasterIdLst>
  <p:sldIdLst>
    <p:sldId id="280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72" r:id="rId21"/>
    <p:sldId id="273" r:id="rId22"/>
    <p:sldId id="274" r:id="rId23"/>
    <p:sldId id="275" r:id="rId24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6600"/>
    <a:srgbClr val="66FF66"/>
    <a:srgbClr val="0000CC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0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pPr>
              <a:defRPr/>
            </a:pPr>
            <a:fld id="{B26801A1-E1B6-48ED-A95F-4E874ED235B9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pPr>
              <a:defRPr/>
            </a:pPr>
            <a:fld id="{8E650AF2-74DB-4E0F-B4FB-867E7BA21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76775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C18021-B61B-432E-9A2F-F736F175A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5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2FB0E3-A8EF-4C50-ABCC-769921F013F3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5474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F3EC22-87AB-4C58-BDAB-BDBD5BA4E98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26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931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9BF67D-3365-4990-AA9A-31DB7BF199AD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5687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C9A41C-7165-4417-B5F5-793AF85B4060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31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644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CCDC94-83B9-4D5D-AE52-40C3F47E243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29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976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7948CC-B981-4A89-B1E1-7B0F19FFFAE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7823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FE38C4-8AD4-43C5-8D82-9CEA3EF8C246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27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24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07F363-9DBE-4F5C-8DE0-175F16629E9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28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5443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621080-8B8E-4412-A0EA-70D2AACB5ED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33</a:t>
            </a:r>
          </a:p>
          <a:p>
            <a:pPr eaLnBrk="1" hangingPunct="1"/>
            <a:r>
              <a:rPr lang="en-US" smtClean="0"/>
              <a:t>34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9860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0005D1-9EBB-499E-B6E4-E53796E59340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33</a:t>
            </a:r>
          </a:p>
          <a:p>
            <a:pPr eaLnBrk="1" hangingPunct="1"/>
            <a:r>
              <a:rPr lang="en-US" smtClean="0"/>
              <a:t>34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3154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754FDD-278D-4E76-8F32-F7C52833CCED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35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799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BCA31F-4AEC-48B3-844D-22726A8E5E92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496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8BED17-13F1-4611-BD72-B61C3F11278D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544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4C1614-F6BE-4CB8-90B8-EBCCAD8F03CF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339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3BB1D2-0203-4C5B-8010-638D332FA86E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22</a:t>
            </a:r>
          </a:p>
          <a:p>
            <a:pPr eaLnBrk="1" hangingPunct="1"/>
            <a:r>
              <a:rPr lang="en-US" smtClean="0"/>
              <a:t>32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541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92BC2D-020D-4D7A-9722-94919B7213CA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362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107EA6-3F37-4FF4-92B8-600F93E7297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24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287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A7F336-16FA-4468-8944-36685E851907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23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6747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53C9D2-88A4-4078-8F35-07F9F4598B5E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240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4B64F6-C1B8-438E-9EB7-5CA0C0D429B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27377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4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048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0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600200"/>
            <a:ext cx="3390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53100" y="1600200"/>
            <a:ext cx="33909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53100" y="4038600"/>
            <a:ext cx="33909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600200"/>
            <a:ext cx="3390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3390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48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390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3390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2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84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8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31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1430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ln>
            <a:solidFill>
              <a:srgbClr val="C00000"/>
            </a:solidFill>
          </a:ln>
          <a:solidFill>
            <a:srgbClr val="FFFF00"/>
          </a:solidFill>
          <a:effectLst>
            <a:outerShdw blurRad="38100" dist="38100" dir="2700000" algn="tl">
              <a:srgbClr val="C00000"/>
            </a:outerShdw>
          </a:effectLst>
          <a:latin typeface="Goudy Stout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greenarbytheday.files.wordpress.com/2009/11/knitting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hyperlink" Target="http://www.google.com/imgres?imgurl=http://img.photobucket.com/albums/v252/hawaii_bombay/ONTD/ONTD%202/avril-lavigne-seventeen-magazine-ap.jpg&amp;imgrefurl=http://www.livejournal.com/go.bml?journal=ohnotheydidnt&amp;itemid=11265955&amp;dir=prev&amp;h=626&amp;w=450&amp;sz=133&amp;tbnid=Uiav9czlp0qXfM:&amp;tbnh=265&amp;tbnw=191&amp;prev=/images?q=seventeen+magazine+picture&amp;usg=__hao7ISt8wX4iIfXYcte91-OFAiU=&amp;ei=VNJqS7KfEsWVtgfKqfGTBg&amp;sa=X&amp;oi=image_result&amp;resnum=1&amp;ct=image&amp;ved=0CAkQ9QEwAA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channel.com/interests/sports/photos/extreme-nfl-tailgat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839200" cy="3276600"/>
          </a:xfrm>
          <a:effectLst>
            <a:outerShdw dist="85194" dir="3806097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11500" dirty="0" smtClean="0">
                <a:effectLst/>
                <a:latin typeface="Goudy Stout" pitchFamily="18" charset="0"/>
              </a:rPr>
              <a:t>The FAN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4648200"/>
            <a:ext cx="3733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Standard Two</a:t>
            </a:r>
          </a:p>
          <a:p>
            <a:pPr eaLnBrk="1" hangingPunct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Types of “Fans”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81060"/>
              </p:ext>
            </p:extLst>
          </p:nvPr>
        </p:nvGraphicFramePr>
        <p:xfrm>
          <a:off x="2438400" y="1752600"/>
          <a:ext cx="3429000" cy="430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118851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Fans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How many watched Super Bowl 2012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Audience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111.3 million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Consumers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70,000 in the stadium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Customers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 of People</a:t>
                      </a:r>
                      <a:r>
                        <a:rPr lang="en-US" sz="1800" baseline="0" dirty="0" smtClean="0"/>
                        <a:t> who paid (cable or ticket price)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9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r>
                        <a:rPr lang="en-US" sz="1800" baseline="0" dirty="0" smtClean="0"/>
                        <a:t> sec ad costs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$4 million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/>
                <a:latin typeface="Goudy Stout" pitchFamily="18" charset="0"/>
              </a:rPr>
              <a:t>Fan = Target Market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143000"/>
            <a:ext cx="6443663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dobe Garamond Pro" panose="02020502060506020403" pitchFamily="18" charset="0"/>
              </a:rPr>
              <a:t>“</a:t>
            </a:r>
            <a:r>
              <a:rPr lang="en-US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" panose="02020502060506020403" pitchFamily="18" charset="0"/>
              </a:rPr>
              <a:t>Fans</a:t>
            </a:r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” are typically segmented in to smaller markets by teams:  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“target markets” or “market segments”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" panose="02020502060506020403" pitchFamily="18" charset="0"/>
              </a:rPr>
              <a:t>Specific Market Segments: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Demographic Segmentation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Psychographic Segmentation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Geographic Segmentation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Behavioral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438399"/>
            <a:ext cx="226822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Market Segmentation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96795" y="1219200"/>
            <a:ext cx="6629400" cy="4724400"/>
          </a:xfrm>
        </p:spPr>
        <p:txBody>
          <a:bodyPr/>
          <a:lstStyle/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Grouping</a:t>
            </a:r>
            <a:r>
              <a:rPr lang="en-US" dirty="0" smtClean="0">
                <a:solidFill>
                  <a:srgbClr val="FF0000"/>
                </a:solidFill>
              </a:rPr>
              <a:t> consumers </a:t>
            </a:r>
            <a:r>
              <a:rPr lang="en-US" dirty="0" smtClean="0"/>
              <a:t>together based on common needs, interests, behaviors.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Separating</a:t>
            </a:r>
            <a:r>
              <a:rPr lang="en-US" dirty="0" smtClean="0">
                <a:solidFill>
                  <a:srgbClr val="FF0000"/>
                </a:solidFill>
              </a:rPr>
              <a:t> consumers </a:t>
            </a:r>
            <a:r>
              <a:rPr lang="en-US" dirty="0" smtClean="0"/>
              <a:t>makes measurement and promotions easier to manage</a:t>
            </a:r>
          </a:p>
          <a:p>
            <a:pPr lvl="1" eaLnBrk="1" hangingPunct="1"/>
            <a:r>
              <a:rPr lang="en-US" dirty="0" smtClean="0"/>
              <a:t>Targeting must be:</a:t>
            </a:r>
          </a:p>
          <a:p>
            <a:pPr lvl="2" eaLnBrk="1" hangingPunct="1"/>
            <a:r>
              <a:rPr lang="en-US" dirty="0" smtClean="0"/>
              <a:t>Sizeable </a:t>
            </a:r>
          </a:p>
          <a:p>
            <a:pPr lvl="2" eaLnBrk="1" hangingPunct="1"/>
            <a:r>
              <a:rPr lang="en-US" dirty="0" smtClean="0"/>
              <a:t>Measurable</a:t>
            </a:r>
          </a:p>
          <a:p>
            <a:pPr lvl="2" eaLnBrk="1" hangingPunct="1"/>
            <a:r>
              <a:rPr lang="en-US" dirty="0" smtClean="0"/>
              <a:t>Reachable 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 rot="19556456">
            <a:off x="-268264" y="1547339"/>
            <a:ext cx="3465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MMA Demographic: </a:t>
            </a:r>
          </a:p>
          <a:p>
            <a:r>
              <a:rPr lang="en-US" b="1" dirty="0"/>
              <a:t>Young, Wealthy, High-Tech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Niche Market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7575" y="1143000"/>
            <a:ext cx="6842125" cy="47244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A relatively small part of a market that has a </a:t>
            </a:r>
            <a:r>
              <a:rPr lang="en-US" sz="2500" b="1" dirty="0" smtClean="0"/>
              <a:t>very special </a:t>
            </a:r>
            <a:r>
              <a:rPr lang="en-US" sz="2500" dirty="0" smtClean="0"/>
              <a:t>need not currently being filled is a Niche Market.</a:t>
            </a:r>
          </a:p>
          <a:p>
            <a:pPr eaLnBrk="1" hangingPunct="1"/>
            <a:r>
              <a:rPr lang="en-US" sz="1800" dirty="0" smtClean="0"/>
              <a:t>Examples</a:t>
            </a:r>
          </a:p>
          <a:p>
            <a:pPr lvl="1" eaLnBrk="1" hangingPunct="1"/>
            <a:r>
              <a:rPr lang="en-US" sz="1800" dirty="0" smtClean="0"/>
              <a:t>Memorabilia Collectors &amp; Traders</a:t>
            </a:r>
          </a:p>
          <a:p>
            <a:pPr lvl="2" eaLnBrk="1" hangingPunct="1"/>
            <a:r>
              <a:rPr lang="en-US" sz="2000" dirty="0" smtClean="0"/>
              <a:t>Target Market IS Sizeable</a:t>
            </a:r>
          </a:p>
          <a:p>
            <a:pPr lvl="2" eaLnBrk="1" hangingPunct="1"/>
            <a:r>
              <a:rPr lang="en-US" sz="2000" dirty="0" smtClean="0"/>
              <a:t>Target Market IS Measurable </a:t>
            </a:r>
          </a:p>
          <a:p>
            <a:pPr lvl="2" eaLnBrk="1" hangingPunct="1"/>
            <a:r>
              <a:rPr lang="en-US" sz="2000" dirty="0" smtClean="0"/>
              <a:t>Target Market IS Reachable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952765"/>
            <a:ext cx="14478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02267"/>
            <a:ext cx="2889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63146"/>
            <a:ext cx="16811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05" y="5952765"/>
            <a:ext cx="4437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90600"/>
            <a:ext cx="1181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Demographics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143000"/>
            <a:ext cx="6781800" cy="4724400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Segmentation based on </a:t>
            </a:r>
            <a:r>
              <a:rPr lang="en-US" sz="3200" u="sng" dirty="0" smtClean="0"/>
              <a:t>measurable</a:t>
            </a:r>
            <a:r>
              <a:rPr lang="en-US" sz="3200" dirty="0" smtClean="0"/>
              <a:t> statistics</a:t>
            </a:r>
          </a:p>
          <a:p>
            <a:pPr lvl="2" eaLnBrk="1" hangingPunct="1"/>
            <a:r>
              <a:rPr lang="en-US" sz="2800" dirty="0" smtClean="0"/>
              <a:t>Age</a:t>
            </a:r>
          </a:p>
          <a:p>
            <a:pPr lvl="2" eaLnBrk="1" hangingPunct="1"/>
            <a:r>
              <a:rPr lang="en-US" sz="2800" dirty="0" smtClean="0"/>
              <a:t>Gender</a:t>
            </a:r>
          </a:p>
          <a:p>
            <a:pPr lvl="2" eaLnBrk="1" hangingPunct="1"/>
            <a:r>
              <a:rPr lang="en-US" sz="2800" dirty="0" smtClean="0"/>
              <a:t>Income</a:t>
            </a:r>
          </a:p>
          <a:p>
            <a:pPr lvl="2" eaLnBrk="1" hangingPunct="1"/>
            <a:r>
              <a:rPr lang="en-US" sz="2800" dirty="0" smtClean="0"/>
              <a:t>Religion</a:t>
            </a:r>
          </a:p>
          <a:p>
            <a:pPr lvl="2" eaLnBrk="1" hangingPunct="1"/>
            <a:r>
              <a:rPr lang="en-US" sz="2800" dirty="0" smtClean="0"/>
              <a:t>Race</a:t>
            </a:r>
          </a:p>
          <a:p>
            <a:pPr lvl="2" eaLnBrk="1" hangingPunct="1"/>
            <a:r>
              <a:rPr lang="en-US" sz="2800" dirty="0" smtClean="0"/>
              <a:t>Nationality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err="1">
                <a:effectLst/>
                <a:latin typeface="Goudy Stout" pitchFamily="18" charset="0"/>
              </a:rPr>
              <a:t>Geographics</a:t>
            </a:r>
            <a:endParaRPr lang="en-US" sz="3600" dirty="0">
              <a:effectLst/>
              <a:latin typeface="Goudy Stout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1600200"/>
            <a:ext cx="6019800" cy="4724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Segmentation based on Area, Region, or Climate</a:t>
            </a:r>
          </a:p>
          <a:p>
            <a:pPr lvl="1" eaLnBrk="1" hangingPunct="1">
              <a:defRPr/>
            </a:pPr>
            <a:r>
              <a:rPr lang="en-US" sz="2400" dirty="0" smtClean="0"/>
              <a:t>State</a:t>
            </a:r>
          </a:p>
          <a:p>
            <a:pPr lvl="1" eaLnBrk="1" hangingPunct="1">
              <a:defRPr/>
            </a:pPr>
            <a:r>
              <a:rPr lang="en-US" sz="2400" dirty="0" smtClean="0"/>
              <a:t>County</a:t>
            </a:r>
          </a:p>
          <a:p>
            <a:pPr lvl="1" eaLnBrk="1" hangingPunct="1">
              <a:defRPr/>
            </a:pPr>
            <a:r>
              <a:rPr lang="en-US" sz="2400" dirty="0" smtClean="0"/>
              <a:t>City</a:t>
            </a:r>
          </a:p>
          <a:p>
            <a:pPr lvl="1" eaLnBrk="1" hangingPunct="1">
              <a:defRPr/>
            </a:pPr>
            <a:r>
              <a:rPr lang="en-US" sz="2400" dirty="0" smtClean="0"/>
              <a:t>Region</a:t>
            </a:r>
          </a:p>
          <a:p>
            <a:pPr lvl="1" eaLnBrk="1" hangingPunct="1">
              <a:defRPr/>
            </a:pPr>
            <a:r>
              <a:rPr lang="en-US" sz="2400" dirty="0" smtClean="0"/>
              <a:t>Climate – Winter Sports, Water Sports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3505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9972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001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Psychographics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143000"/>
            <a:ext cx="5715000" cy="4189413"/>
          </a:xfrm>
        </p:spPr>
        <p:txBody>
          <a:bodyPr/>
          <a:lstStyle/>
          <a:p>
            <a:pPr eaLnBrk="1" hangingPunct="1"/>
            <a:r>
              <a:rPr lang="en-US" dirty="0" smtClean="0"/>
              <a:t>Segmentation based on Interests &amp; Activities</a:t>
            </a:r>
          </a:p>
          <a:p>
            <a:pPr lvl="2" eaLnBrk="1" hangingPunct="1"/>
            <a:r>
              <a:rPr lang="en-US" dirty="0" smtClean="0"/>
              <a:t>Cheerleader</a:t>
            </a:r>
          </a:p>
          <a:p>
            <a:pPr lvl="2" eaLnBrk="1" hangingPunct="1"/>
            <a:r>
              <a:rPr lang="en-US" dirty="0" smtClean="0"/>
              <a:t>Athlete</a:t>
            </a:r>
          </a:p>
          <a:p>
            <a:pPr lvl="2" eaLnBrk="1" hangingPunct="1"/>
            <a:r>
              <a:rPr lang="en-US" dirty="0" smtClean="0"/>
              <a:t>Computer User</a:t>
            </a:r>
          </a:p>
          <a:p>
            <a:pPr lvl="2" eaLnBrk="1" hangingPunct="1"/>
            <a:r>
              <a:rPr lang="en-US" dirty="0" smtClean="0"/>
              <a:t>Mini-Van Driver</a:t>
            </a:r>
          </a:p>
          <a:p>
            <a:pPr lvl="2" eaLnBrk="1" hangingPunct="1"/>
            <a:r>
              <a:rPr lang="en-US" dirty="0" smtClean="0"/>
              <a:t>Retired Person</a:t>
            </a:r>
          </a:p>
          <a:p>
            <a:pPr lvl="2" eaLnBrk="1" hangingPunct="1"/>
            <a:r>
              <a:rPr lang="en-US" dirty="0" smtClean="0"/>
              <a:t>Marathon Runner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Behavioral Segmentation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1169988"/>
            <a:ext cx="4800600" cy="4724400"/>
          </a:xfrm>
        </p:spPr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en-US" sz="3200" dirty="0" smtClean="0"/>
              <a:t>Segmentation based on</a:t>
            </a:r>
            <a:br>
              <a:rPr lang="en-US" sz="3200" dirty="0" smtClean="0"/>
            </a:br>
            <a:r>
              <a:rPr lang="en-US" sz="3200" dirty="0" smtClean="0"/>
              <a:t> “Rate Of Use”</a:t>
            </a:r>
          </a:p>
          <a:p>
            <a:pPr lvl="2" eaLnBrk="1" hangingPunct="1"/>
            <a:r>
              <a:rPr lang="en-US" sz="2800" dirty="0" smtClean="0"/>
              <a:t>Individual is either a </a:t>
            </a:r>
            <a:br>
              <a:rPr lang="en-US" sz="2800" dirty="0" smtClean="0"/>
            </a:br>
            <a:r>
              <a:rPr lang="en-US" sz="2800" dirty="0" smtClean="0"/>
              <a:t>User or Non-User</a:t>
            </a:r>
          </a:p>
          <a:p>
            <a:pPr lvl="3" eaLnBrk="1" hangingPunct="1"/>
            <a:r>
              <a:rPr lang="en-US" sz="2400" dirty="0" smtClean="0"/>
              <a:t>Season Ticket Holders</a:t>
            </a:r>
          </a:p>
          <a:p>
            <a:pPr lvl="3" eaLnBrk="1" hangingPunct="1"/>
            <a:r>
              <a:rPr lang="en-US" sz="2400" dirty="0" smtClean="0"/>
              <a:t>Smokers</a:t>
            </a:r>
          </a:p>
          <a:p>
            <a:pPr lvl="3" eaLnBrk="1" hangingPunct="1"/>
            <a:r>
              <a:rPr lang="en-US" sz="2400" dirty="0" smtClean="0"/>
              <a:t>Seat Belts</a:t>
            </a:r>
          </a:p>
          <a:p>
            <a:pPr lvl="3" eaLnBrk="1" hangingPunct="1"/>
            <a:endParaRPr lang="en-US" sz="2400" dirty="0" smtClean="0"/>
          </a:p>
        </p:txBody>
      </p:sp>
      <p:pic>
        <p:nvPicPr>
          <p:cNvPr id="18438" name="Picture 8" descr="j0305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7764" flipH="1">
            <a:off x="592137" y="4818063"/>
            <a:ext cx="1406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040187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914400"/>
            <a:ext cx="141763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smtClean="0"/>
              <a:t>How would you segment these?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3" name="Picture 5" descr="HolidayBarbie07C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45903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MATCHBOX-CAR-WASH-ADVENTURE-SE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34734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lexus_lfa_d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0622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TVA5_MiniVan_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39036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menshealth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5723">
            <a:off x="5791200" y="914400"/>
            <a:ext cx="1928813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9" descr="snow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2819400"/>
            <a:ext cx="274161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avril-lavigne-seventeen-magazine-ap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714">
            <a:off x="7239000" y="4648200"/>
            <a:ext cx="1333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2438400" y="4114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2590800" y="6172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182" name="Text Box 22"/>
          <p:cNvSpPr txBox="1">
            <a:spLocks noChangeArrowheads="1"/>
          </p:cNvSpPr>
          <p:nvPr/>
        </p:nvSpPr>
        <p:spPr bwMode="auto">
          <a:xfrm>
            <a:off x="3124200" y="3352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83" name="Text Box 23"/>
          <p:cNvSpPr txBox="1">
            <a:spLocks noChangeArrowheads="1"/>
          </p:cNvSpPr>
          <p:nvPr/>
        </p:nvSpPr>
        <p:spPr bwMode="auto">
          <a:xfrm>
            <a:off x="3810000" y="6248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184" name="Text Box 24"/>
          <p:cNvSpPr txBox="1">
            <a:spLocks noChangeArrowheads="1"/>
          </p:cNvSpPr>
          <p:nvPr/>
        </p:nvSpPr>
        <p:spPr bwMode="auto">
          <a:xfrm>
            <a:off x="8001000" y="594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6477000" y="4191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7186" name="Text Box 26"/>
          <p:cNvSpPr txBox="1">
            <a:spLocks noChangeArrowheads="1"/>
          </p:cNvSpPr>
          <p:nvPr/>
        </p:nvSpPr>
        <p:spPr bwMode="auto">
          <a:xfrm>
            <a:off x="7467600" y="2438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187" name="Text Box 27"/>
          <p:cNvSpPr txBox="1">
            <a:spLocks noChangeArrowheads="1"/>
          </p:cNvSpPr>
          <p:nvPr/>
        </p:nvSpPr>
        <p:spPr bwMode="auto">
          <a:xfrm>
            <a:off x="7848600" y="1066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28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1628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Goudy Stout" pitchFamily="18" charset="0"/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295400"/>
            <a:ext cx="6170613" cy="4495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Students will assess the fan’s role in sports marketing as a </a:t>
            </a:r>
            <a:r>
              <a:rPr lang="en-US" sz="4400" b="1" dirty="0" smtClean="0"/>
              <a:t>spectator</a:t>
            </a:r>
            <a:r>
              <a:rPr lang="en-US" sz="4400" dirty="0" smtClean="0"/>
              <a:t> and </a:t>
            </a:r>
            <a:r>
              <a:rPr lang="en-US" sz="4400" b="1" dirty="0" smtClean="0"/>
              <a:t>consumer</a:t>
            </a:r>
            <a:r>
              <a:rPr lang="en-US" sz="4400" dirty="0" smtClean="0"/>
              <a:t>.</a:t>
            </a:r>
          </a:p>
          <a:p>
            <a:pPr eaLnBrk="1" hangingPunct="1">
              <a:buFontTx/>
              <a:buNone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Types of Sports Participants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Participants have two classifications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Amateur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Professional</a:t>
            </a:r>
          </a:p>
          <a:p>
            <a:pPr eaLnBrk="1" hangingPunct="1"/>
            <a:r>
              <a:rPr lang="en-US" smtClean="0"/>
              <a:t>Sports have two classifications</a:t>
            </a:r>
          </a:p>
          <a:p>
            <a:pPr lvl="1" eaLnBrk="1" hangingPunct="1"/>
            <a:r>
              <a:rPr lang="en-US" smtClean="0"/>
              <a:t>Organized</a:t>
            </a:r>
          </a:p>
          <a:p>
            <a:pPr lvl="1" eaLnBrk="1" hangingPunct="1"/>
            <a:r>
              <a:rPr lang="en-US" smtClean="0"/>
              <a:t>Un-Organized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2143919"/>
            <a:ext cx="147955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343400"/>
            <a:ext cx="2514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070768"/>
            <a:ext cx="1524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161508"/>
            <a:ext cx="1479550" cy="6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066800"/>
            <a:ext cx="6748463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Amateur Athletes</a:t>
            </a:r>
          </a:p>
          <a:p>
            <a:pPr lvl="1" eaLnBrk="1" hangingPunct="1">
              <a:defRPr/>
            </a:pPr>
            <a:r>
              <a:rPr lang="en-US" sz="2400" dirty="0" smtClean="0"/>
              <a:t>An athlete that is </a:t>
            </a:r>
            <a:r>
              <a:rPr lang="en-US" sz="2400" b="1" u="sng" dirty="0" smtClean="0"/>
              <a:t>not</a:t>
            </a:r>
            <a:r>
              <a:rPr lang="en-US" sz="2400" u="sng" dirty="0" smtClean="0"/>
              <a:t> monetarily</a:t>
            </a:r>
            <a:r>
              <a:rPr lang="en-US" sz="2400" dirty="0" smtClean="0"/>
              <a:t>  compensated for performance</a:t>
            </a:r>
          </a:p>
          <a:p>
            <a:pPr lvl="1" eaLnBrk="1" hangingPunct="1">
              <a:defRPr/>
            </a:pPr>
            <a:r>
              <a:rPr lang="en-US" sz="2400" dirty="0" smtClean="0"/>
              <a:t>Collegiate Athletes, Olympic Athletes</a:t>
            </a:r>
            <a:endParaRPr lang="en-US" sz="2400" dirty="0"/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Professional Athletes</a:t>
            </a:r>
          </a:p>
          <a:p>
            <a:pPr lvl="1" eaLnBrk="1" hangingPunct="1">
              <a:defRPr/>
            </a:pPr>
            <a:r>
              <a:rPr lang="en-US" sz="2400" dirty="0" smtClean="0"/>
              <a:t>An athlete that </a:t>
            </a:r>
            <a:r>
              <a:rPr lang="en-US" sz="2400" u="sng" dirty="0" smtClean="0"/>
              <a:t>is compensated</a:t>
            </a:r>
            <a:r>
              <a:rPr lang="en-US" sz="2400" dirty="0" smtClean="0"/>
              <a:t> with money for his or her performance.</a:t>
            </a:r>
          </a:p>
          <a:p>
            <a:pPr lvl="1" eaLnBrk="1" hangingPunct="1">
              <a:defRPr/>
            </a:pPr>
            <a:r>
              <a:rPr lang="en-US" sz="2400" dirty="0" smtClean="0"/>
              <a:t>NBA, WNBA, MLB, MLS,…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Athletes</a:t>
            </a:r>
          </a:p>
        </p:txBody>
      </p:sp>
      <p:sp>
        <p:nvSpPr>
          <p:cNvPr id="20491" name="TextBox 1"/>
          <p:cNvSpPr txBox="1">
            <a:spLocks noChangeArrowheads="1"/>
          </p:cNvSpPr>
          <p:nvPr/>
        </p:nvSpPr>
        <p:spPr bwMode="auto">
          <a:xfrm>
            <a:off x="2895600" y="3248818"/>
            <a:ext cx="12954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Go to college??</a:t>
            </a: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6210300" y="3200400"/>
            <a:ext cx="12954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Make Money??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effectLst/>
              </a:rPr>
              <a:t>Sport Classifications</a:t>
            </a:r>
            <a:endParaRPr lang="en-US" sz="2800" dirty="0"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Organized Sports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Sport that is controlled by an </a:t>
            </a:r>
            <a:r>
              <a:rPr lang="en-US" sz="2000" b="1" dirty="0" smtClean="0"/>
              <a:t>organizing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Official rules of play, participation, controlled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</a:t>
            </a:r>
            <a:r>
              <a:rPr lang="en-US" sz="2000" b="1" dirty="0" smtClean="0"/>
              <a:t>Sanctioned</a:t>
            </a:r>
            <a:r>
              <a:rPr lang="en-US" sz="2000" dirty="0" smtClean="0"/>
              <a:t>” Sports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NCAA, NBA, NASCAR, NFL, Rec. Leagues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Un-Organized Sports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Sport that is not sanctioned or controlled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May have rules of play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58938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effectLst/>
                <a:latin typeface="Goudy Stout" pitchFamily="18" charset="0"/>
              </a:rPr>
              <a:t>Sports Producers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Sports Producers May Provide: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Events for Participation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Events for Entertainment Viewing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Sporting Goods and Equipment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Licensed Merchandise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Collectables and Memorabilia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Athlete Training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Sports Information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Event Coverage and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effectLst/>
                <a:latin typeface="Goudy Stout" pitchFamily="18" charset="0"/>
              </a:rPr>
              <a:t>The Fan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600200"/>
            <a:ext cx="64770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Organized sports succeeds because of fan involvement.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Ticket Purchases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Merchandise Purchases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Media Purchases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Time Commitment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Play &amp; Participation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Contest Participation</a:t>
            </a:r>
          </a:p>
        </p:txBody>
      </p:sp>
      <p:pic>
        <p:nvPicPr>
          <p:cNvPr id="4100" name="Picture 8" descr="http://l.yimg.com/iu/api/res/1.2/sQpgxaUCbf4hE0yM3rKvzQ--/YXBwaWQ9eXZpZGVvO2NyPTA7ZHg9MDtkeT0wO2ZpPXVsY3JvcA--/http:/l.yimg.com/j/assets/p/sp/ac/ca/fullj.6e37e7c95359a07c9e23661a340c893e/109520600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7907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Boston R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833687"/>
            <a:ext cx="17907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1031875" y="3940175"/>
            <a:ext cx="164623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Most Sell-outs</a:t>
            </a: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1543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effectLst/>
                <a:latin typeface="Goudy Stout" pitchFamily="18" charset="0"/>
              </a:rPr>
              <a:t>Sports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0"/>
            <a:ext cx="6781800" cy="4724400"/>
          </a:xfrm>
        </p:spPr>
        <p:txBody>
          <a:bodyPr/>
          <a:lstStyle/>
          <a:p>
            <a:pPr eaLnBrk="1" hangingPunct="1"/>
            <a:r>
              <a:rPr lang="en-US" smtClean="0"/>
              <a:t>Sports are a source of diversion or physical activity engaged in for pleasure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Can be spectatorship</a:t>
            </a:r>
          </a:p>
          <a:p>
            <a:pPr lvl="1" eaLnBrk="1" hangingPunct="1"/>
            <a:r>
              <a:rPr lang="en-US" smtClean="0"/>
              <a:t>Can be participation and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Sports Consumers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066800"/>
            <a:ext cx="69342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Consumers exchange money for a “wanted” good or service.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Sports Consumers exchange in different ways: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Spectators as Consumers</a:t>
            </a:r>
          </a:p>
          <a:p>
            <a:pPr lvl="2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Benefit by watching game</a:t>
            </a:r>
          </a:p>
          <a:p>
            <a:pPr lvl="2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Exchange for tickets and </a:t>
            </a:r>
            <a:r>
              <a:rPr lang="en-US" u="sng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entertainment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Participants as Consumers</a:t>
            </a:r>
          </a:p>
          <a:p>
            <a:pPr lvl="2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Benefit by playing or event participating</a:t>
            </a:r>
          </a:p>
          <a:p>
            <a:pPr lvl="2" eaLnBrk="1" hangingPunct="1"/>
            <a:r>
              <a:rPr lang="en-US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Exchange for equipment and </a:t>
            </a:r>
            <a:r>
              <a:rPr lang="en-US" u="sng" dirty="0" smtClean="0">
                <a:ln>
                  <a:noFill/>
                </a:ln>
                <a:effectLst/>
                <a:latin typeface="Adobe Garamond Pro" panose="02020502060506020403" pitchFamily="18" charset="0"/>
              </a:rPr>
              <a:t>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81000" y="152400"/>
            <a:ext cx="9829800" cy="838200"/>
          </a:xfrm>
        </p:spPr>
        <p:txBody>
          <a:bodyPr/>
          <a:lstStyle/>
          <a:p>
            <a:r>
              <a:rPr lang="en-US" sz="3000" dirty="0" smtClean="0"/>
              <a:t>Consumer vs. customer</a:t>
            </a: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A Customer</a:t>
            </a: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is the person </a:t>
            </a:r>
            <a:r>
              <a:rPr lang="en-US" dirty="0">
                <a:effectLst/>
              </a:rPr>
              <a:t>who buys the goods or commodity and pays the price </a:t>
            </a:r>
            <a:r>
              <a:rPr lang="en-US" dirty="0" smtClean="0">
                <a:effectLst/>
              </a:rPr>
              <a:t>for it.</a:t>
            </a:r>
          </a:p>
          <a:p>
            <a:r>
              <a:rPr lang="en-US" b="1" dirty="0" smtClean="0">
                <a:effectLst/>
              </a:rPr>
              <a:t>A Consumer</a:t>
            </a:r>
            <a:r>
              <a:rPr lang="en-US" dirty="0">
                <a:effectLst/>
              </a:rPr>
              <a:t> is the user of those goods.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0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152400"/>
            <a:ext cx="9067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/>
                <a:latin typeface="Goudy Stout" pitchFamily="18" charset="0"/>
              </a:rPr>
              <a:t>Sports Attraction</a:t>
            </a:r>
            <a:br>
              <a:rPr lang="en-US" sz="2800" dirty="0">
                <a:effectLst/>
                <a:latin typeface="Goudy Stout" pitchFamily="18" charset="0"/>
              </a:rPr>
            </a:br>
            <a:r>
              <a:rPr lang="en-US" sz="2800" dirty="0">
                <a:effectLst/>
                <a:latin typeface="Goudy Stout" pitchFamily="18" charset="0"/>
              </a:rPr>
              <a:t>Why Do We Participate?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2450" y="1524000"/>
            <a:ext cx="6034088" cy="379095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500" dirty="0" smtClean="0"/>
              <a:t>Personal Improvement - Better Health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dirty="0" smtClean="0"/>
              <a:t>Sense of Accomplishment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dirty="0" smtClean="0"/>
              <a:t>Develop Positive Values, etc.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dirty="0" smtClean="0"/>
              <a:t>Sport Appreciation </a:t>
            </a:r>
          </a:p>
          <a:p>
            <a:pPr lvl="1" eaLnBrk="1" hangingPunct="1"/>
            <a:r>
              <a:rPr lang="en-US" sz="2000" dirty="0" smtClean="0"/>
              <a:t>Enjoy the game and competition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dirty="0" smtClean="0"/>
              <a:t>Fan Identification with the Team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dirty="0" smtClean="0"/>
              <a:t>Social Facilitation </a:t>
            </a:r>
          </a:p>
          <a:p>
            <a:pPr lvl="1" eaLnBrk="1" hangingPunct="1"/>
            <a:r>
              <a:rPr lang="en-US" sz="2000" dirty="0" smtClean="0"/>
              <a:t>Spend time with others, feel part of a group</a:t>
            </a:r>
          </a:p>
        </p:txBody>
      </p:sp>
      <p:pic>
        <p:nvPicPr>
          <p:cNvPr id="7174" name="Picture 9" descr="Browns Backers, Cleveland Browns Stadium">
            <a:hlinkClick r:id="rId3" tooltip="Browns Backers, Cleveland Browns Stad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190875"/>
            <a:ext cx="2971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1524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/>
                <a:latin typeface="Goudy Stout" pitchFamily="18" charset="0"/>
              </a:rPr>
              <a:t>Fan Motivation</a:t>
            </a:r>
            <a:br>
              <a:rPr lang="en-US" sz="2800" dirty="0">
                <a:effectLst/>
                <a:latin typeface="Goudy Stout" pitchFamily="18" charset="0"/>
              </a:rPr>
            </a:br>
            <a:r>
              <a:rPr lang="en-US" sz="2800" dirty="0">
                <a:effectLst/>
                <a:latin typeface="Goudy Stout" pitchFamily="18" charset="0"/>
              </a:rPr>
              <a:t>Reasons to Attend </a:t>
            </a:r>
            <a:r>
              <a:rPr lang="en-US" sz="2800" dirty="0" smtClean="0">
                <a:effectLst/>
                <a:latin typeface="Goudy Stout" pitchFamily="18" charset="0"/>
              </a:rPr>
              <a:t>Game</a:t>
            </a:r>
            <a:endParaRPr lang="en-US" sz="2800" dirty="0">
              <a:effectLst/>
              <a:latin typeface="Goudy Stout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1143000"/>
            <a:ext cx="6934200" cy="41910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Diversion from everyday life</a:t>
            </a:r>
          </a:p>
          <a:p>
            <a:pPr marL="0" indent="0" eaLnBrk="1" hangingPunct="1"/>
            <a:r>
              <a:rPr lang="en-US" dirty="0" smtClean="0"/>
              <a:t>Entertainment Value</a:t>
            </a:r>
          </a:p>
          <a:p>
            <a:pPr marL="0" indent="0" eaLnBrk="1" hangingPunct="1"/>
            <a:r>
              <a:rPr lang="en-US" sz="4000" dirty="0" smtClean="0"/>
              <a:t>Eustress</a:t>
            </a:r>
            <a:r>
              <a:rPr lang="en-US" dirty="0" smtClean="0"/>
              <a:t> or Positive Stress</a:t>
            </a:r>
          </a:p>
          <a:p>
            <a:pPr marL="0" indent="0" eaLnBrk="1" hangingPunct="1"/>
            <a:r>
              <a:rPr lang="en-US" dirty="0" smtClean="0"/>
              <a:t>Economic Value</a:t>
            </a:r>
          </a:p>
          <a:p>
            <a:pPr marL="0" indent="0" eaLnBrk="1" hangingPunct="1"/>
            <a:r>
              <a:rPr lang="en-US" dirty="0" smtClean="0"/>
              <a:t>Aesthetic Value</a:t>
            </a:r>
          </a:p>
          <a:p>
            <a:pPr marL="0" indent="0" eaLnBrk="1" hangingPunct="1"/>
            <a:r>
              <a:rPr lang="en-US" dirty="0" smtClean="0"/>
              <a:t>Need for Affiliation</a:t>
            </a:r>
          </a:p>
          <a:p>
            <a:pPr marL="0" indent="0" eaLnBrk="1" hangingPunct="1"/>
            <a:r>
              <a:rPr lang="en-US" dirty="0" smtClean="0"/>
              <a:t>Family Ties</a:t>
            </a: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28575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/>
                <a:latin typeface="Goudy Stout" pitchFamily="18" charset="0"/>
              </a:rPr>
              <a:t>Fan Attendance Factors</a:t>
            </a:r>
            <a:br>
              <a:rPr lang="en-US" sz="2800" dirty="0">
                <a:effectLst/>
                <a:latin typeface="Goudy Stout" pitchFamily="18" charset="0"/>
              </a:rPr>
            </a:br>
            <a:r>
              <a:rPr lang="en-US" sz="2800" dirty="0">
                <a:effectLst/>
                <a:latin typeface="Goudy Stout" pitchFamily="18" charset="0"/>
              </a:rPr>
              <a:t>What Fans Value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143000"/>
            <a:ext cx="6553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Reasonably Priced Parking ($8) </a:t>
            </a:r>
            <a:br>
              <a:rPr lang="en-US" sz="2400" dirty="0" smtClean="0"/>
            </a:br>
            <a:r>
              <a:rPr lang="en-US" sz="2400" dirty="0" smtClean="0"/>
              <a:t>&amp; Tickets ($25)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Adequate Parking/Access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Reasonably Priced Foods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Team With A Winning Record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Close Score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Team Star Regarded As </a:t>
            </a:r>
            <a:br>
              <a:rPr lang="en-US" sz="2400" dirty="0" smtClean="0"/>
            </a:br>
            <a:r>
              <a:rPr lang="en-US" sz="2400" dirty="0" smtClean="0"/>
              <a:t>Top 10 Player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Reasonably Priced Souvenirs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Game That Ends In Less Than </a:t>
            </a:r>
            <a:br>
              <a:rPr lang="en-US" sz="2400" dirty="0" smtClean="0"/>
            </a:br>
            <a:r>
              <a:rPr lang="en-US" sz="2400" dirty="0" smtClean="0"/>
              <a:t>Three Hours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Wide Variety Of Snack Foods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Taken From Shank Book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598</Words>
  <Application>Microsoft Office PowerPoint</Application>
  <PresentationFormat>On-screen Show (4:3)</PresentationFormat>
  <Paragraphs>208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Adobe Garamond Pro</vt:lpstr>
      <vt:lpstr>Arial</vt:lpstr>
      <vt:lpstr>Arial Black</vt:lpstr>
      <vt:lpstr>Goudy Stout</vt:lpstr>
      <vt:lpstr>Times New Roman</vt:lpstr>
      <vt:lpstr>Default Design</vt:lpstr>
      <vt:lpstr>The FAN</vt:lpstr>
      <vt:lpstr>Introduction</vt:lpstr>
      <vt:lpstr>The Fan</vt:lpstr>
      <vt:lpstr>Sports</vt:lpstr>
      <vt:lpstr>Sports Consumers</vt:lpstr>
      <vt:lpstr>Consumer vs. customer</vt:lpstr>
      <vt:lpstr>Sports Attraction Why Do We Participate?</vt:lpstr>
      <vt:lpstr>Fan Motivation Reasons to Attend Game</vt:lpstr>
      <vt:lpstr>Fan Attendance Factors What Fans Value</vt:lpstr>
      <vt:lpstr>Chart</vt:lpstr>
      <vt:lpstr>Types of “Fans”</vt:lpstr>
      <vt:lpstr>Fan = Target Market</vt:lpstr>
      <vt:lpstr>Market Segmentation</vt:lpstr>
      <vt:lpstr>Niche Market</vt:lpstr>
      <vt:lpstr>Demographics</vt:lpstr>
      <vt:lpstr>Geographics</vt:lpstr>
      <vt:lpstr>Psychographics</vt:lpstr>
      <vt:lpstr>Behavioral Segmentation</vt:lpstr>
      <vt:lpstr>How would you segment these?</vt:lpstr>
      <vt:lpstr>Types of Sports Participants</vt:lpstr>
      <vt:lpstr>Athletes</vt:lpstr>
      <vt:lpstr>Sport Classifications</vt:lpstr>
      <vt:lpstr>Sports Producers</vt:lpstr>
    </vt:vector>
  </TitlesOfParts>
  <Company>Weber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Two</dc:title>
  <dc:creator>Pollard</dc:creator>
  <cp:lastModifiedBy>Ben Luikart</cp:lastModifiedBy>
  <cp:revision>51</cp:revision>
  <dcterms:created xsi:type="dcterms:W3CDTF">2003-08-26T18:16:38Z</dcterms:created>
  <dcterms:modified xsi:type="dcterms:W3CDTF">2016-09-23T17:11:39Z</dcterms:modified>
</cp:coreProperties>
</file>