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4" autoAdjust="0"/>
    <p:restoredTop sz="94660"/>
  </p:normalViewPr>
  <p:slideViewPr>
    <p:cSldViewPr snapToGrid="0">
      <p:cViewPr varScale="1">
        <p:scale>
          <a:sx n="49" d="100"/>
          <a:sy n="49" d="100"/>
        </p:scale>
        <p:origin x="6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55281-3289-4AC6-BD3A-1634CFD60BCA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2A1B1-A34F-4D17-93D4-065E29AEC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86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1A99853-B9FB-41C5-94E8-5C3A4C6006D1}" type="slidenum">
              <a:rPr lang="en-US" altLang="en-US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5845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6FB3139-B65A-474A-B10A-FE94F2180022}" type="slidenum">
              <a:rPr lang="en-US" altLang="en-US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3928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D736F0B-B6F7-4684-B45B-F2A674C3CE09}" type="slidenum">
              <a:rPr lang="en-US" altLang="en-US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8605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F56A865-77F7-4C01-B4FE-4F19A035E2B8}" type="slidenum">
              <a:rPr lang="en-US" altLang="en-US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2644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7E8EDEC-80BC-4CBA-8872-6DE5FADE756B}" type="slidenum">
              <a:rPr lang="en-US" altLang="en-US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6194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43269C5-36CE-4F32-881A-C7B08C5C5F36}" type="slidenum">
              <a:rPr lang="en-US" altLang="en-US">
                <a:solidFill>
                  <a:srgbClr val="000000"/>
                </a:solidFill>
              </a:rPr>
              <a:pPr/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9437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0A1C5C8-2066-4210-81D9-C86AB8DC74A3}" type="slidenum">
              <a:rPr lang="en-US" altLang="en-US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1643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A231B3D-313D-48D1-A520-C33E8FC3AA7E}" type="slidenum">
              <a:rPr lang="en-US" altLang="en-US">
                <a:solidFill>
                  <a:srgbClr val="000000"/>
                </a:solidFill>
              </a:rPr>
              <a:pPr/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6376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6DCBFC9-F60E-4D8C-B521-589A82CA8848}" type="slidenum">
              <a:rPr lang="en-US" altLang="en-US">
                <a:solidFill>
                  <a:srgbClr val="000000"/>
                </a:solidFill>
              </a:rPr>
              <a:pPr/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7500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48441E6-C1A0-4110-9553-2025006530DB}" type="slidenum">
              <a:rPr lang="en-US" altLang="en-US">
                <a:solidFill>
                  <a:srgbClr val="000000"/>
                </a:solidFill>
              </a:rPr>
              <a:pPr/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8220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42213ED-70E3-4BD7-8ACC-ED365E4C0A50}" type="slidenum">
              <a:rPr lang="en-US" altLang="en-US">
                <a:solidFill>
                  <a:srgbClr val="000000"/>
                </a:solidFill>
              </a:rPr>
              <a:pPr/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956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07AAA48-9725-43C2-832C-5CE2E411F654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1758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130878B-E0CF-4E35-95E1-A3058813A8E7}" type="slidenum">
              <a:rPr lang="en-US" altLang="en-US">
                <a:solidFill>
                  <a:srgbClr val="000000"/>
                </a:solidFill>
              </a:rPr>
              <a:pPr/>
              <a:t>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7367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57E4AB2-5484-4319-ADB3-F1D37CCBC673}" type="slidenum">
              <a:rPr lang="en-US" altLang="en-US">
                <a:solidFill>
                  <a:srgbClr val="000000"/>
                </a:solidFill>
              </a:rPr>
              <a:pPr/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8057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3CA74FC-34D3-479C-AF94-70B744440338}" type="slidenum">
              <a:rPr lang="en-US" altLang="en-US">
                <a:solidFill>
                  <a:srgbClr val="000000"/>
                </a:solidFill>
              </a:rPr>
              <a:pPr/>
              <a:t>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029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9C937AB-5FC2-46FD-8231-DA352F82D033}" type="slidenum">
              <a:rPr lang="en-US" altLang="en-US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855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31BA232-F722-4E8D-9897-FE534288E4DE}" type="slidenum">
              <a:rPr lang="en-US" altLang="en-US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55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A150284-BA43-4010-A81F-3AC518B9E181}" type="slidenum">
              <a:rPr lang="en-US" altLang="en-US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382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4C96D4D-3684-4983-BA26-DD122C9C6869}" type="slidenum">
              <a:rPr lang="en-US" altLang="en-US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093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D5A6B64-0540-4E5B-8F95-D6D3DC343F8A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7121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424D0B2-8E79-4319-A2C7-98F344A6C168}" type="slidenum">
              <a:rPr lang="en-US" altLang="en-US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499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048442D-442A-443B-BE25-8CBF8034F3A1}" type="slidenum">
              <a:rPr lang="en-US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643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198351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9 w 717"/>
                <a:gd name="T1" fmla="*/ 845 h 845"/>
                <a:gd name="T2" fmla="*/ 719 w 717"/>
                <a:gd name="T3" fmla="*/ 821 h 845"/>
                <a:gd name="T4" fmla="*/ 576 w 717"/>
                <a:gd name="T5" fmla="*/ 605 h 845"/>
                <a:gd name="T6" fmla="*/ 407 w 717"/>
                <a:gd name="T7" fmla="*/ 396 h 845"/>
                <a:gd name="T8" fmla="*/ 222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0 w 717"/>
                <a:gd name="T15" fmla="*/ 198 h 845"/>
                <a:gd name="T16" fmla="*/ 401 w 717"/>
                <a:gd name="T17" fmla="*/ 408 h 845"/>
                <a:gd name="T18" fmla="*/ 570 w 717"/>
                <a:gd name="T19" fmla="*/ 623 h 845"/>
                <a:gd name="T20" fmla="*/ 719 w 717"/>
                <a:gd name="T21" fmla="*/ 845 h 845"/>
                <a:gd name="T22" fmla="*/ 71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8 w 407"/>
                <a:gd name="T1" fmla="*/ 414 h 414"/>
                <a:gd name="T2" fmla="*/ 408 w 407"/>
                <a:gd name="T3" fmla="*/ 396 h 414"/>
                <a:gd name="T4" fmla="*/ 223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7 w 407"/>
                <a:gd name="T13" fmla="*/ 204 h 414"/>
                <a:gd name="T14" fmla="*/ 408 w 407"/>
                <a:gd name="T15" fmla="*/ 414 h 414"/>
                <a:gd name="T16" fmla="*/ 408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8 w 586"/>
                <a:gd name="T1" fmla="*/ 0 h 599"/>
                <a:gd name="T2" fmla="*/ 570 w 586"/>
                <a:gd name="T3" fmla="*/ 0 h 599"/>
                <a:gd name="T4" fmla="*/ 408 w 586"/>
                <a:gd name="T5" fmla="*/ 132 h 599"/>
                <a:gd name="T6" fmla="*/ 258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8 w 586"/>
                <a:gd name="T17" fmla="*/ 282 h 599"/>
                <a:gd name="T18" fmla="*/ 414 w 586"/>
                <a:gd name="T19" fmla="*/ 138 h 599"/>
                <a:gd name="T20" fmla="*/ 588 w 586"/>
                <a:gd name="T21" fmla="*/ 0 h 599"/>
                <a:gd name="T22" fmla="*/ 58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0 w 269"/>
                <a:gd name="T1" fmla="*/ 0 h 252"/>
                <a:gd name="T2" fmla="*/ 252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0 w 269"/>
                <a:gd name="T15" fmla="*/ 0 h 252"/>
                <a:gd name="T16" fmla="*/ 270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</a:endParaRPr>
            </a:p>
          </p:txBody>
        </p:sp>
      </p:grpSp>
      <p:sp>
        <p:nvSpPr>
          <p:cNvPr id="11063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92276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1063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3BDF4-0EF5-40F3-A0FF-F7AE0680A9C1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553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89BAD-744A-4488-8321-19B2322B340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15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B6E0A-7CAF-4791-AEDF-F7BBD5C1F95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791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457168-18B4-460C-AB06-4494E56F97A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45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390909-02C9-4298-BAB1-89BF5C84EB7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92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26C4CC-DF8F-4576-9DD8-790E27B6F95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56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42E862-4B18-48FF-9B62-41A1A3D8F21E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70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85691-D22D-4AE6-9D9D-AA44074C783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43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38ED85-3BF6-4E3D-A8E5-AD7DE5A7669E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46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922C4B-8D9C-4540-8F07-011522939BDF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562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AC6E1-1F39-4719-9A51-59289EDDD41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37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F2D06C-889C-4FC9-BCFA-C83E723CF7FF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13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118" y="0"/>
            <a:ext cx="12198349" cy="6851650"/>
            <a:chOff x="1" y="0"/>
            <a:chExt cx="5763" cy="4316"/>
          </a:xfrm>
        </p:grpSpPr>
        <p:sp>
          <p:nvSpPr>
            <p:cNvPr id="10957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957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957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0957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57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57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57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57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58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58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58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58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58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58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58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58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0958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958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959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9 w 717"/>
                <a:gd name="T1" fmla="*/ 845 h 845"/>
                <a:gd name="T2" fmla="*/ 719 w 717"/>
                <a:gd name="T3" fmla="*/ 821 h 845"/>
                <a:gd name="T4" fmla="*/ 576 w 717"/>
                <a:gd name="T5" fmla="*/ 605 h 845"/>
                <a:gd name="T6" fmla="*/ 407 w 717"/>
                <a:gd name="T7" fmla="*/ 396 h 845"/>
                <a:gd name="T8" fmla="*/ 222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0 w 717"/>
                <a:gd name="T15" fmla="*/ 198 h 845"/>
                <a:gd name="T16" fmla="*/ 401 w 717"/>
                <a:gd name="T17" fmla="*/ 408 h 845"/>
                <a:gd name="T18" fmla="*/ 570 w 717"/>
                <a:gd name="T19" fmla="*/ 623 h 845"/>
                <a:gd name="T20" fmla="*/ 719 w 717"/>
                <a:gd name="T21" fmla="*/ 845 h 845"/>
                <a:gd name="T22" fmla="*/ 71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8 w 407"/>
                <a:gd name="T1" fmla="*/ 414 h 414"/>
                <a:gd name="T2" fmla="*/ 408 w 407"/>
                <a:gd name="T3" fmla="*/ 396 h 414"/>
                <a:gd name="T4" fmla="*/ 223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7 w 407"/>
                <a:gd name="T13" fmla="*/ 204 h 414"/>
                <a:gd name="T14" fmla="*/ 408 w 407"/>
                <a:gd name="T15" fmla="*/ 414 h 414"/>
                <a:gd name="T16" fmla="*/ 408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959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8 w 586"/>
                <a:gd name="T1" fmla="*/ 0 h 599"/>
                <a:gd name="T2" fmla="*/ 570 w 586"/>
                <a:gd name="T3" fmla="*/ 0 h 599"/>
                <a:gd name="T4" fmla="*/ 408 w 586"/>
                <a:gd name="T5" fmla="*/ 132 h 599"/>
                <a:gd name="T6" fmla="*/ 258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8 w 586"/>
                <a:gd name="T17" fmla="*/ 282 h 599"/>
                <a:gd name="T18" fmla="*/ 414 w 586"/>
                <a:gd name="T19" fmla="*/ 138 h 599"/>
                <a:gd name="T20" fmla="*/ 588 w 586"/>
                <a:gd name="T21" fmla="*/ 0 h 599"/>
                <a:gd name="T22" fmla="*/ 58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0 w 269"/>
                <a:gd name="T1" fmla="*/ 0 h 252"/>
                <a:gd name="T2" fmla="*/ 252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0 w 269"/>
                <a:gd name="T15" fmla="*/ 0 h 252"/>
                <a:gd name="T16" fmla="*/ 270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</a:endParaRPr>
            </a:p>
          </p:txBody>
        </p:sp>
      </p:grpSp>
      <p:sp>
        <p:nvSpPr>
          <p:cNvPr id="10960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960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960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961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3A01F3-7A3D-44E9-8500-5D0B8D273EDA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961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535570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219200"/>
            <a:ext cx="77724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smtClean="0">
                <a:solidFill>
                  <a:schemeClr val="folHlink"/>
                </a:solidFill>
              </a:rPr>
              <a:t>Entrepreneurship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i="1" smtClean="0">
                <a:solidFill>
                  <a:schemeClr val="folHlink"/>
                </a:solidFill>
              </a:rPr>
              <a:t>Unit 2.1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429000"/>
            <a:ext cx="7620000" cy="2209800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b="1"/>
              <a:t>Analyzing a business’s customers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400" b="1"/>
              <a:t>  </a:t>
            </a:r>
          </a:p>
        </p:txBody>
      </p:sp>
      <p:pic>
        <p:nvPicPr>
          <p:cNvPr id="3076" name="Picture 4" descr="MCj021534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953001"/>
            <a:ext cx="19050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6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i="1">
                <a:solidFill>
                  <a:schemeClr val="folHlink"/>
                </a:solidFill>
              </a:rPr>
              <a:t>Market Segment Profile </a:t>
            </a:r>
            <a:br>
              <a:rPr lang="en-US" sz="4000" b="1" i="1">
                <a:solidFill>
                  <a:schemeClr val="folHlink"/>
                </a:solidFill>
              </a:rPr>
            </a:br>
            <a:r>
              <a:rPr lang="en-US" sz="2800" b="1" i="1">
                <a:solidFill>
                  <a:schemeClr val="folHlink"/>
                </a:solidFill>
              </a:rPr>
              <a:t>(Example</a:t>
            </a:r>
            <a:r>
              <a:rPr lang="en-US" sz="2800" b="1">
                <a:solidFill>
                  <a:schemeClr val="folHlink"/>
                </a:solidFill>
              </a:rPr>
              <a:t>)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676401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i="1">
                <a:solidFill>
                  <a:schemeClr val="folHlink"/>
                </a:solidFill>
              </a:rPr>
              <a:t>Situation</a:t>
            </a:r>
            <a:r>
              <a:rPr lang="en-US" sz="2800"/>
              <a:t>:  Clothing boutique  specializes in trendy fashions for teenagers.  Located in a fast-growing metropolitan area with several high schools and a college.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i="1">
                <a:solidFill>
                  <a:schemeClr val="folHlink"/>
                </a:solidFill>
              </a:rPr>
              <a:t>Profile</a:t>
            </a:r>
            <a:r>
              <a:rPr lang="en-US" sz="2800"/>
              <a:t>:  Girls 13-18 years old; reside within city, nearby suburbs, or rural areas; part-time annual income of $1500; rarely buy expensive items; aware of current trends and attitude toward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	where to buy influenced by peers.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/>
          </a:p>
        </p:txBody>
      </p:sp>
      <p:pic>
        <p:nvPicPr>
          <p:cNvPr id="12292" name="Picture 6" descr="MPj040200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4876800"/>
            <a:ext cx="1295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609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i="1" smtClean="0">
                <a:solidFill>
                  <a:schemeClr val="folHlink"/>
                </a:solidFill>
              </a:rPr>
              <a:t>3 Types of Market Research</a:t>
            </a:r>
          </a:p>
        </p:txBody>
      </p:sp>
      <p:pic>
        <p:nvPicPr>
          <p:cNvPr id="13315" name="Picture 24" descr="MPj0402049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0" y="4800600"/>
            <a:ext cx="1295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600201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i="1" smtClean="0">
                <a:solidFill>
                  <a:schemeClr val="folHlink"/>
                </a:solidFill>
              </a:rPr>
              <a:t>1. Exploratory Research</a:t>
            </a:r>
            <a:r>
              <a:rPr lang="en-US" smtClean="0"/>
              <a:t> is used when you know little about a subject.  </a:t>
            </a:r>
            <a:r>
              <a:rPr lang="en-US" smtClean="0">
                <a:sym typeface="Symbol" pitchFamily="18" charset="2"/>
              </a:rPr>
              <a:t></a:t>
            </a:r>
            <a:r>
              <a:rPr lang="en-US" smtClean="0"/>
              <a:t>Check with industry &amp; government publications.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mtClean="0"/>
              <a:t>	You can organize a </a:t>
            </a:r>
            <a:r>
              <a:rPr lang="en-US" b="1" i="1" smtClean="0">
                <a:solidFill>
                  <a:schemeClr val="folHlink"/>
                </a:solidFill>
              </a:rPr>
              <a:t>focus group </a:t>
            </a:r>
            <a:r>
              <a:rPr lang="en-US" smtClean="0"/>
              <a:t>of people whose opinions are studied to determine the opinions that can be expected from a larger population.</a:t>
            </a:r>
            <a:endParaRPr lang="en-US" b="1" i="1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39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8096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>
                <a:solidFill>
                  <a:schemeClr val="folHlink"/>
                </a:solidFill>
              </a:rPr>
              <a:t>3 Types of Market Research </a:t>
            </a:r>
            <a:r>
              <a:rPr lang="en-US" sz="2800" b="1" i="1" dirty="0">
                <a:solidFill>
                  <a:schemeClr val="folHlink"/>
                </a:solidFill>
              </a:rPr>
              <a:t>(cont’d.)</a:t>
            </a:r>
          </a:p>
        </p:txBody>
      </p:sp>
      <p:pic>
        <p:nvPicPr>
          <p:cNvPr id="14339" name="Picture 7" descr="MPj040679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181600"/>
            <a:ext cx="2667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50976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solidFill>
                  <a:schemeClr val="folHlink"/>
                </a:solidFill>
              </a:rPr>
              <a:t>2. Descriptive Research </a:t>
            </a:r>
            <a:endParaRPr lang="en-US" b="1" i="1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i="1" dirty="0" smtClean="0">
                <a:solidFill>
                  <a:schemeClr val="folHlink"/>
                </a:solidFill>
              </a:rPr>
              <a:t>	</a:t>
            </a:r>
            <a:r>
              <a:rPr lang="en-US" dirty="0" smtClean="0"/>
              <a:t>Develop a customer profile. Learn the age, gender, occupation, income, and buying habits of potential customers. 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Such </a:t>
            </a:r>
            <a:r>
              <a:rPr lang="en-US" dirty="0" smtClean="0"/>
              <a:t>information can be collected through questionnaires, interviews, or observation.</a:t>
            </a:r>
            <a:endParaRPr lang="en-US" b="1" i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62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i="1">
                <a:solidFill>
                  <a:schemeClr val="folHlink"/>
                </a:solidFill>
              </a:rPr>
              <a:t>3 Types of Market Research</a:t>
            </a:r>
            <a:r>
              <a:rPr lang="en-US" sz="4000" i="1">
                <a:solidFill>
                  <a:schemeClr val="folHlink"/>
                </a:solidFill>
              </a:rPr>
              <a:t> </a:t>
            </a:r>
            <a:r>
              <a:rPr lang="en-US" sz="2800" i="1">
                <a:solidFill>
                  <a:schemeClr val="folHlink"/>
                </a:solidFill>
              </a:rPr>
              <a:t>(cont’d.)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solidFill>
                  <a:schemeClr val="folHlink"/>
                </a:solidFill>
              </a:rPr>
              <a:t>3. Historical Research</a:t>
            </a:r>
            <a:r>
              <a:rPr lang="en-US" b="1" i="1" dirty="0" smtClean="0"/>
              <a:t> </a:t>
            </a:r>
            <a:r>
              <a:rPr lang="en-US" dirty="0" smtClean="0"/>
              <a:t>involves studying the past. Trade associations and trade publications are two sources of useful historical data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/>
              <a:t>Historical </a:t>
            </a:r>
            <a:r>
              <a:rPr lang="en-US" dirty="0" smtClean="0"/>
              <a:t>research might be useful to learn why a type of business has been successful or unsuccessful.  </a:t>
            </a:r>
            <a:endParaRPr lang="en-US" i="1" dirty="0" smtClean="0">
              <a:solidFill>
                <a:schemeClr val="folHlink"/>
              </a:solidFill>
            </a:endParaRPr>
          </a:p>
        </p:txBody>
      </p:sp>
      <p:pic>
        <p:nvPicPr>
          <p:cNvPr id="15364" name="Picture 8" descr="MPj040720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181600"/>
            <a:ext cx="304800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137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i="1">
                <a:solidFill>
                  <a:schemeClr val="folHlink"/>
                </a:solidFill>
              </a:rPr>
              <a:t>What is Primary Data?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Research collected for the first time and relates directly to the collector’s study.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800" dirty="0"/>
          </a:p>
          <a:p>
            <a:pPr eaLnBrk="1" hangingPunct="1">
              <a:defRPr/>
            </a:pPr>
            <a:r>
              <a:rPr lang="en-US" sz="2800" dirty="0">
                <a:solidFill>
                  <a:schemeClr val="folHlink"/>
                </a:solidFill>
              </a:rPr>
              <a:t>How do I collect primary data?</a:t>
            </a:r>
          </a:p>
          <a:p>
            <a:pPr lvl="1" eaLnBrk="1" hangingPunct="1">
              <a:defRPr/>
            </a:pPr>
            <a:r>
              <a:rPr lang="en-US" sz="2400" dirty="0"/>
              <a:t>Observation</a:t>
            </a:r>
          </a:p>
          <a:p>
            <a:pPr lvl="1" eaLnBrk="1" hangingPunct="1">
              <a:defRPr/>
            </a:pPr>
            <a:r>
              <a:rPr lang="en-US" sz="2400" dirty="0"/>
              <a:t>Interviews – in person, by phone, through mail</a:t>
            </a:r>
          </a:p>
          <a:p>
            <a:pPr lvl="1" eaLnBrk="1" hangingPunct="1">
              <a:defRPr/>
            </a:pPr>
            <a:r>
              <a:rPr lang="en-US" sz="2400" dirty="0"/>
              <a:t>Surveys</a:t>
            </a:r>
          </a:p>
          <a:p>
            <a:pPr lvl="1" eaLnBrk="1" hangingPunct="1">
              <a:defRPr/>
            </a:pPr>
            <a:r>
              <a:rPr lang="en-US" sz="2400" dirty="0"/>
              <a:t>Observe buyers at competitor’s site</a:t>
            </a:r>
          </a:p>
          <a:p>
            <a:pPr lvl="1" eaLnBrk="1" hangingPunct="1">
              <a:defRPr/>
            </a:pPr>
            <a:r>
              <a:rPr lang="en-US" sz="2400" dirty="0"/>
              <a:t>Focus groups</a:t>
            </a:r>
          </a:p>
        </p:txBody>
      </p:sp>
      <p:pic>
        <p:nvPicPr>
          <p:cNvPr id="16388" name="Picture 4" descr="MCBD19902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4800601"/>
            <a:ext cx="205740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635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i="1">
                <a:solidFill>
                  <a:schemeClr val="folHlink"/>
                </a:solidFill>
              </a:rPr>
              <a:t>What is Secondary Data?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Information collected by someone else for their own purposes.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chemeClr val="folHlink"/>
                </a:solidFill>
              </a:rPr>
              <a:t>Where do I find Secondary Data?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Internet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Government and community organizations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Website of the U.S. Census Bureau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Chamber of Commerce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Trade associations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Trade publications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Commercial research agencies</a:t>
            </a:r>
          </a:p>
        </p:txBody>
      </p:sp>
      <p:pic>
        <p:nvPicPr>
          <p:cNvPr id="17412" name="Picture 4" descr="MPj0424389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153400" y="2047875"/>
            <a:ext cx="21336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 descr="j028700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1" y="4267200"/>
            <a:ext cx="1357313" cy="233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9359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i="1">
                <a:solidFill>
                  <a:schemeClr val="folHlink"/>
                </a:solidFill>
              </a:rPr>
              <a:t>Five Steps of Market Research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en-US" b="1" smtClean="0">
                <a:solidFill>
                  <a:schemeClr val="folHlink"/>
                </a:solidFill>
              </a:rPr>
              <a:t>Step 1</a:t>
            </a:r>
            <a:r>
              <a:rPr lang="en-US" smtClean="0">
                <a:solidFill>
                  <a:schemeClr val="folHlink"/>
                </a:solidFill>
              </a:rPr>
              <a:t>:  Identify your Information Needs.  </a:t>
            </a:r>
          </a:p>
          <a:p>
            <a:pPr marL="1752600" lvl="3" indent="-381000" eaLnBrk="1" hangingPunct="1">
              <a:defRPr/>
            </a:pPr>
            <a:r>
              <a:rPr lang="en-US" smtClean="0"/>
              <a:t>What data needs to be collected?</a:t>
            </a:r>
          </a:p>
          <a:p>
            <a:pPr marL="1752600" lvl="3" indent="-381000" eaLnBrk="1" hangingPunct="1">
              <a:defRPr/>
            </a:pPr>
            <a:r>
              <a:rPr lang="en-US" smtClean="0"/>
              <a:t>What methods of analysis will be used?</a:t>
            </a:r>
          </a:p>
          <a:p>
            <a:pPr marL="1752600" lvl="3" indent="-381000" eaLnBrk="1" hangingPunct="1">
              <a:defRPr/>
            </a:pPr>
            <a:r>
              <a:rPr lang="en-US" smtClean="0"/>
              <a:t>How will the data be used?</a:t>
            </a:r>
          </a:p>
          <a:p>
            <a:pPr marL="609600" indent="-609600" eaLnBrk="1" hangingPunct="1">
              <a:buNone/>
              <a:defRPr/>
            </a:pPr>
            <a:r>
              <a:rPr lang="en-US" smtClean="0"/>
              <a:t>	</a:t>
            </a:r>
            <a:r>
              <a:rPr lang="en-US" sz="2400" b="1" i="1">
                <a:solidFill>
                  <a:schemeClr val="folHlink"/>
                </a:solidFill>
              </a:rPr>
              <a:t>Example:</a:t>
            </a:r>
            <a:r>
              <a:rPr lang="en-US" sz="2400" i="1"/>
              <a:t>  Before opening a hobby store, you need to know who your first customers will be and what they want?  Also, you must gather information about the competition.</a:t>
            </a:r>
            <a:r>
              <a:rPr lang="en-US" smtClean="0"/>
              <a:t>  					</a:t>
            </a:r>
          </a:p>
        </p:txBody>
      </p:sp>
      <p:pic>
        <p:nvPicPr>
          <p:cNvPr id="18436" name="Picture 4" descr="MCj023435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638800"/>
            <a:ext cx="2895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992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77814"/>
            <a:ext cx="8991600" cy="6351586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b="1" dirty="0">
                <a:solidFill>
                  <a:schemeClr val="folHlink"/>
                </a:solidFill>
              </a:rPr>
              <a:t>Step 2</a:t>
            </a:r>
            <a:r>
              <a:rPr lang="en-US" sz="2800" dirty="0">
                <a:solidFill>
                  <a:schemeClr val="folHlink"/>
                </a:solidFill>
              </a:rPr>
              <a:t>:  Obtain Secondary Resources.  </a:t>
            </a:r>
            <a:r>
              <a:rPr lang="en-US" sz="2800" dirty="0"/>
              <a:t>Information that has been collected by someone else is called </a:t>
            </a:r>
            <a:r>
              <a:rPr lang="en-US" sz="2800" i="1" dirty="0">
                <a:solidFill>
                  <a:schemeClr val="folHlink"/>
                </a:solidFill>
              </a:rPr>
              <a:t>secondary data.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800" i="1" dirty="0">
              <a:solidFill>
                <a:schemeClr val="folHlink"/>
              </a:solidFill>
            </a:endParaRPr>
          </a:p>
          <a:p>
            <a:pPr marL="1371600" lvl="2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dirty="0" smtClean="0"/>
              <a:t>What are the demographics of the customer?</a:t>
            </a:r>
          </a:p>
          <a:p>
            <a:pPr marL="1371600" lvl="2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dirty="0" smtClean="0"/>
              <a:t>What are the psychographics of the customer?</a:t>
            </a:r>
          </a:p>
          <a:p>
            <a:pPr marL="1371600" lvl="2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dirty="0" smtClean="0"/>
              <a:t>How large is the market?</a:t>
            </a:r>
          </a:p>
          <a:p>
            <a:pPr marL="1371600" lvl="2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dirty="0" smtClean="0"/>
              <a:t>Is the market growing?</a:t>
            </a:r>
          </a:p>
          <a:p>
            <a:pPr marL="1371600" lvl="2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dirty="0" smtClean="0"/>
              <a:t>Is the market affected by geography?</a:t>
            </a:r>
          </a:p>
          <a:p>
            <a:pPr marL="1371600" lvl="2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dirty="0" smtClean="0"/>
              <a:t>How can you reach your market?</a:t>
            </a:r>
          </a:p>
          <a:p>
            <a:pPr marL="1371600" lvl="2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dirty="0" smtClean="0"/>
              <a:t>How do your competitors reach the market?</a:t>
            </a:r>
          </a:p>
          <a:p>
            <a:pPr marL="1371600" lvl="2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dirty="0" smtClean="0"/>
              <a:t>What market strategies have been successful with these customers?</a:t>
            </a:r>
          </a:p>
          <a:p>
            <a:pPr marL="1752600" lvl="3" indent="-381000" eaLnBrk="1" hangingPunct="1">
              <a:lnSpc>
                <a:spcPct val="90000"/>
              </a:lnSpc>
              <a:buNone/>
              <a:defRPr/>
            </a:pPr>
            <a:endParaRPr lang="en-US" sz="1800" dirty="0"/>
          </a:p>
          <a:p>
            <a:pPr marL="1752600" lvl="3" indent="-381000" eaLnBrk="1" hangingPunct="1">
              <a:lnSpc>
                <a:spcPct val="90000"/>
              </a:lnSpc>
              <a:defRPr/>
            </a:pPr>
            <a:endParaRPr lang="en-US" sz="1800" dirty="0"/>
          </a:p>
        </p:txBody>
      </p:sp>
      <p:pic>
        <p:nvPicPr>
          <p:cNvPr id="19460" name="Picture 4" descr="MCj023185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71800"/>
            <a:ext cx="1371600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396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0952" y="533400"/>
            <a:ext cx="9064752" cy="55626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chemeClr val="folHlink"/>
                </a:solidFill>
              </a:rPr>
              <a:t>Step 3</a:t>
            </a:r>
            <a:r>
              <a:rPr lang="en-US" dirty="0" smtClean="0">
                <a:solidFill>
                  <a:schemeClr val="folHlink"/>
                </a:solidFill>
              </a:rPr>
              <a:t>:  Collect Primary </a:t>
            </a:r>
            <a:r>
              <a:rPr lang="en-US" dirty="0" smtClean="0">
                <a:solidFill>
                  <a:schemeClr val="folHlink"/>
                </a:solidFill>
              </a:rPr>
              <a:t>Data</a:t>
            </a:r>
          </a:p>
          <a:p>
            <a:pPr marL="609600" indent="-609600" eaLnBrk="1" hangingPunct="1">
              <a:defRPr/>
            </a:pPr>
            <a:endParaRPr lang="en-US" dirty="0" smtClean="0">
              <a:solidFill>
                <a:schemeClr val="folHlink"/>
              </a:solidFill>
            </a:endParaRPr>
          </a:p>
          <a:p>
            <a:pPr marL="1752600" lvl="3" indent="-381000" eaLnBrk="1" hangingPunct="1">
              <a:buNone/>
              <a:defRPr/>
            </a:pPr>
            <a:r>
              <a:rPr lang="en-US" sz="2400" dirty="0"/>
              <a:t>1. What are the demographics of your customer?</a:t>
            </a:r>
          </a:p>
          <a:p>
            <a:pPr marL="1752600" lvl="3" indent="-381000" eaLnBrk="1" hangingPunct="1">
              <a:buNone/>
              <a:defRPr/>
            </a:pPr>
            <a:r>
              <a:rPr lang="en-US" sz="2400" dirty="0"/>
              <a:t>2.  Would potential customers purchase your      	product or service?  Why or why not?</a:t>
            </a:r>
          </a:p>
          <a:p>
            <a:pPr marL="1752600" lvl="3" indent="-381000" eaLnBrk="1" hangingPunct="1">
              <a:buFontTx/>
              <a:buAutoNum type="arabicPeriod" startAt="3"/>
              <a:defRPr/>
            </a:pPr>
            <a:r>
              <a:rPr lang="en-US" sz="2400" dirty="0"/>
              <a:t>How much would customers purchase?</a:t>
            </a:r>
          </a:p>
          <a:p>
            <a:pPr marL="1752600" lvl="3" indent="-381000" eaLnBrk="1" hangingPunct="1">
              <a:buFontTx/>
              <a:buAutoNum type="arabicPeriod" startAt="3"/>
              <a:defRPr/>
            </a:pPr>
            <a:r>
              <a:rPr lang="en-US" sz="2400" dirty="0"/>
              <a:t>When would customers purchase?</a:t>
            </a:r>
          </a:p>
          <a:p>
            <a:pPr marL="1752600" lvl="3" indent="-381000" eaLnBrk="1" hangingPunct="1">
              <a:buFontTx/>
              <a:buAutoNum type="arabicPeriod" startAt="3"/>
              <a:defRPr/>
            </a:pPr>
            <a:r>
              <a:rPr lang="en-US" sz="2400" dirty="0"/>
              <a:t>Who would customers like to find the product or service?</a:t>
            </a:r>
          </a:p>
          <a:p>
            <a:pPr marL="1752600" lvl="3" indent="-381000" eaLnBrk="1" hangingPunct="1">
              <a:buFontTx/>
              <a:buAutoNum type="arabicPeriod" startAt="3"/>
              <a:defRPr/>
            </a:pPr>
            <a:r>
              <a:rPr lang="en-US" sz="2400" dirty="0"/>
              <a:t>What do customers like about your competitors’ products and services?</a:t>
            </a:r>
          </a:p>
        </p:txBody>
      </p:sp>
      <p:pic>
        <p:nvPicPr>
          <p:cNvPr id="20484" name="Picture 5" descr="MCBD20246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52401"/>
            <a:ext cx="2895600" cy="167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911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533401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folHlink"/>
                </a:solidFill>
              </a:rPr>
              <a:t>Step Four:</a:t>
            </a:r>
            <a:r>
              <a:rPr lang="en-US" dirty="0" smtClean="0">
                <a:solidFill>
                  <a:schemeClr val="folHlink"/>
                </a:solidFill>
              </a:rPr>
              <a:t>  Organize the Data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folHlink"/>
                </a:solidFill>
              </a:rPr>
              <a:t>	</a:t>
            </a:r>
            <a:r>
              <a:rPr lang="en-US" dirty="0" smtClean="0"/>
              <a:t>What does the data tell you.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folHlink"/>
                </a:solidFill>
              </a:rPr>
              <a:t>Organize it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folHlink"/>
                </a:solidFill>
              </a:rPr>
              <a:t>Interpret it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folHlink"/>
                </a:solidFill>
              </a:rPr>
              <a:t>Analyze it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folHlink"/>
                </a:solidFill>
              </a:rPr>
              <a:t>Understand it</a:t>
            </a:r>
            <a:endParaRPr lang="en-US" dirty="0" smtClean="0">
              <a:solidFill>
                <a:schemeClr val="folHlink"/>
              </a:solidFill>
            </a:endParaRPr>
          </a:p>
        </p:txBody>
      </p:sp>
      <p:pic>
        <p:nvPicPr>
          <p:cNvPr id="21508" name="Picture 4" descr="MCj033426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1" y="4800600"/>
            <a:ext cx="1787525" cy="180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421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Students will analyze their market’s customers.</a:t>
            </a:r>
          </a:p>
        </p:txBody>
      </p:sp>
      <p:sp>
        <p:nvSpPr>
          <p:cNvPr id="2181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1"/>
            <a:ext cx="8229600" cy="4149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folHlink"/>
                </a:solidFill>
              </a:rPr>
              <a:t>Students will be able to: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Define target market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Define market segmentation by demographics, psychographics, geographics, and buying characteristics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Distinguish the difference between primary and secondary research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Describe a focus group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Identify the steps of market research</a:t>
            </a:r>
          </a:p>
        </p:txBody>
      </p:sp>
    </p:spTree>
    <p:extLst>
      <p:ext uri="{BB962C8B-B14F-4D97-AF65-F5344CB8AC3E}">
        <p14:creationId xmlns:p14="http://schemas.microsoft.com/office/powerpoint/2010/main" val="36671215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i="1">
                <a:solidFill>
                  <a:schemeClr val="folHlink"/>
                </a:solidFill>
              </a:rPr>
              <a:t>How may Data be Represented?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Bar graphs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Pie charts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Line graphs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  <p:pic>
        <p:nvPicPr>
          <p:cNvPr id="22532" name="Picture 7" descr="MCj0238059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1"/>
            <a:ext cx="2027238" cy="2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9" descr="MCj0230563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419600"/>
            <a:ext cx="24384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11" descr="MCj0367810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2192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559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565532"/>
            <a:ext cx="8991600" cy="5530469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b="1" dirty="0" smtClean="0">
                <a:solidFill>
                  <a:schemeClr val="folHlink"/>
                </a:solidFill>
              </a:rPr>
              <a:t>Step Five:</a:t>
            </a:r>
            <a:r>
              <a:rPr lang="en-US" dirty="0" smtClean="0">
                <a:solidFill>
                  <a:schemeClr val="folHlink"/>
                </a:solidFill>
              </a:rPr>
              <a:t>  Analyze the Data.</a:t>
            </a:r>
          </a:p>
          <a:p>
            <a:pPr marL="609600" indent="-609600" eaLnBrk="1" hangingPunct="1">
              <a:buNone/>
              <a:defRPr/>
            </a:pPr>
            <a:r>
              <a:rPr lang="en-US" sz="2400" dirty="0"/>
              <a:t>	Now that your information has been organized, ask yourself these questions:</a:t>
            </a:r>
          </a:p>
          <a:p>
            <a:pPr marL="1371600" lvl="2" indent="-4572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sz="2600" dirty="0"/>
              <a:t>Is there a market for the product or service?</a:t>
            </a:r>
          </a:p>
          <a:p>
            <a:pPr marL="1371600" lvl="2" indent="-4572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sz="2600" dirty="0"/>
              <a:t>How big is the market?</a:t>
            </a:r>
          </a:p>
          <a:p>
            <a:pPr marL="1371600" lvl="2" indent="-4572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sz="2600" dirty="0"/>
              <a:t>Will the industry support such a business?</a:t>
            </a:r>
          </a:p>
          <a:p>
            <a:pPr marL="1371600" lvl="2" indent="-4572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sz="2600" dirty="0"/>
              <a:t>What do substitute products/service reveal about demand for the product/service?</a:t>
            </a:r>
          </a:p>
          <a:p>
            <a:pPr marL="1371600" lvl="2" indent="-4572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sz="2600" dirty="0"/>
              <a:t>What do customers, end users, and intermediaries predict the demand will be?</a:t>
            </a:r>
          </a:p>
        </p:txBody>
      </p:sp>
    </p:spTree>
    <p:extLst>
      <p:ext uri="{BB962C8B-B14F-4D97-AF65-F5344CB8AC3E}">
        <p14:creationId xmlns:p14="http://schemas.microsoft.com/office/powerpoint/2010/main" val="86480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i="1">
                <a:solidFill>
                  <a:schemeClr val="folHlink"/>
                </a:solidFill>
              </a:rPr>
              <a:t>Let’s Review</a:t>
            </a:r>
            <a:endParaRPr lang="en-US" sz="2800" b="1" i="1">
              <a:solidFill>
                <a:schemeClr val="folHlink"/>
              </a:solidFill>
            </a:endParaRPr>
          </a:p>
        </p:txBody>
      </p:sp>
      <p:pic>
        <p:nvPicPr>
          <p:cNvPr id="24579" name="Picture 4" descr="MCPE01631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619626"/>
            <a:ext cx="29718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600201"/>
            <a:ext cx="8686800" cy="4530725"/>
          </a:xfrm>
        </p:spPr>
        <p:txBody>
          <a:bodyPr/>
          <a:lstStyle/>
          <a:p>
            <a:pPr marL="990600" lvl="1" indent="-533400" eaLnBrk="1" hangingPunct="1">
              <a:defRPr/>
            </a:pPr>
            <a:r>
              <a:rPr lang="en-US" smtClean="0"/>
              <a:t>Define target market</a:t>
            </a:r>
          </a:p>
          <a:p>
            <a:pPr marL="990600" lvl="1" indent="-533400" eaLnBrk="1" hangingPunct="1">
              <a:defRPr/>
            </a:pPr>
            <a:r>
              <a:rPr lang="en-US" smtClean="0"/>
              <a:t>Define market segmentation by demographics, psychographics, geographics, and buying characteristics</a:t>
            </a:r>
          </a:p>
          <a:p>
            <a:pPr marL="990600" lvl="1" indent="-533400" eaLnBrk="1" hangingPunct="1">
              <a:defRPr/>
            </a:pPr>
            <a:r>
              <a:rPr lang="en-US" smtClean="0"/>
              <a:t>Distinguish the difference between primary and secondary research</a:t>
            </a:r>
          </a:p>
          <a:p>
            <a:pPr marL="990600" lvl="1" indent="-533400" eaLnBrk="1" hangingPunct="1">
              <a:defRPr/>
            </a:pPr>
            <a:r>
              <a:rPr lang="en-US" smtClean="0"/>
              <a:t>Describe a focus group</a:t>
            </a:r>
          </a:p>
          <a:p>
            <a:pPr marL="990600" lvl="1" indent="-533400" eaLnBrk="1" hangingPunct="1">
              <a:defRPr/>
            </a:pPr>
            <a:r>
              <a:rPr lang="en-US" smtClean="0"/>
              <a:t>Identify the steps of market</a:t>
            </a:r>
          </a:p>
          <a:p>
            <a:pPr marL="990600" lvl="1" indent="-533400" eaLnBrk="1" hangingPunct="1">
              <a:lnSpc>
                <a:spcPct val="70000"/>
              </a:lnSpc>
              <a:buNone/>
              <a:defRPr/>
            </a:pPr>
            <a:r>
              <a:rPr lang="en-US" smtClean="0"/>
              <a:t>	research</a:t>
            </a:r>
          </a:p>
        </p:txBody>
      </p:sp>
    </p:spTree>
    <p:extLst>
      <p:ext uri="{BB962C8B-B14F-4D97-AF65-F5344CB8AC3E}">
        <p14:creationId xmlns:p14="http://schemas.microsoft.com/office/powerpoint/2010/main" val="130484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i="1" smtClean="0">
                <a:solidFill>
                  <a:schemeClr val="folHlink"/>
                </a:solidFill>
              </a:rPr>
              <a:t>Why Market Analysis?</a:t>
            </a:r>
          </a:p>
        </p:txBody>
      </p:sp>
      <p:sp>
        <p:nvSpPr>
          <p:cNvPr id="1259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676400" y="1524000"/>
            <a:ext cx="88392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chemeClr val="folHlink"/>
                </a:solidFill>
              </a:rPr>
              <a:t>Market analysis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folHlink"/>
                </a:solidFill>
              </a:rPr>
              <a:t>presents </a:t>
            </a:r>
            <a:r>
              <a:rPr lang="en-US" sz="2800" dirty="0"/>
              <a:t>research findings </a:t>
            </a:r>
            <a:r>
              <a:rPr lang="en-US" sz="2800" dirty="0">
                <a:solidFill>
                  <a:srgbClr val="FFC000"/>
                </a:solidFill>
              </a:rPr>
              <a:t>about target markets. </a:t>
            </a:r>
          </a:p>
          <a:p>
            <a:pPr marL="0" indent="0" eaLnBrk="1" hangingPunct="1">
              <a:buNone/>
              <a:defRPr/>
            </a:pPr>
            <a:r>
              <a:rPr lang="en-US" sz="2400" dirty="0"/>
              <a:t> 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chemeClr val="folHlink"/>
                </a:solidFill>
              </a:rPr>
              <a:t>Market analysis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folHlink"/>
                </a:solidFill>
              </a:rPr>
              <a:t>includes </a:t>
            </a:r>
            <a:r>
              <a:rPr lang="en-US" sz="2800" dirty="0"/>
              <a:t>a target market profile</a:t>
            </a:r>
            <a:r>
              <a:rPr lang="en-US" sz="2800" dirty="0">
                <a:solidFill>
                  <a:srgbClr val="FFC000"/>
                </a:solidFill>
              </a:rPr>
              <a:t> that explains the traits of the company’s potential customers</a:t>
            </a:r>
            <a:r>
              <a:rPr lang="en-US" sz="2800" dirty="0"/>
              <a:t>.</a:t>
            </a:r>
          </a:p>
          <a:p>
            <a:pPr marL="0" indent="0" eaLnBrk="1" hangingPunct="1">
              <a:buNone/>
              <a:defRPr/>
            </a:pPr>
            <a:endParaRPr lang="en-US" sz="2400" dirty="0"/>
          </a:p>
          <a:p>
            <a:pPr eaLnBrk="1" hangingPunct="1">
              <a:defRPr/>
            </a:pPr>
            <a:r>
              <a:rPr lang="en-US" sz="2800" dirty="0">
                <a:solidFill>
                  <a:srgbClr val="FFC000"/>
                </a:solidFill>
              </a:rPr>
              <a:t>Market analysis provides potential investors with a realistic forecast of the </a:t>
            </a:r>
            <a:r>
              <a:rPr lang="en-US" sz="2800" dirty="0"/>
              <a:t>growth potential</a:t>
            </a:r>
            <a:r>
              <a:rPr lang="en-US" sz="2800" dirty="0">
                <a:solidFill>
                  <a:srgbClr val="FFC000"/>
                </a:solidFill>
              </a:rPr>
              <a:t> for the market in which your company will operate.</a:t>
            </a:r>
          </a:p>
        </p:txBody>
      </p:sp>
    </p:spTree>
    <p:extLst>
      <p:ext uri="{BB962C8B-B14F-4D97-AF65-F5344CB8AC3E}">
        <p14:creationId xmlns:p14="http://schemas.microsoft.com/office/powerpoint/2010/main" val="249815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i="1" smtClean="0">
                <a:solidFill>
                  <a:schemeClr val="folHlink"/>
                </a:solidFill>
              </a:rPr>
              <a:t>What is a Target Market?</a:t>
            </a:r>
          </a:p>
        </p:txBody>
      </p:sp>
      <p:sp>
        <p:nvSpPr>
          <p:cNvPr id="1136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981200" y="1417639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 specific group of consumers at which a company aims its products and services </a:t>
            </a:r>
            <a:r>
              <a:rPr lang="en-US" dirty="0" smtClean="0"/>
              <a:t>.</a:t>
            </a:r>
          </a:p>
          <a:p>
            <a:pPr marL="0" indent="0" eaLnBrk="1" hangingPunct="1">
              <a:buNone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Your </a:t>
            </a:r>
            <a:r>
              <a:rPr lang="en-US" dirty="0"/>
              <a:t>target customers are those who are most likely to buy from you. </a:t>
            </a:r>
            <a:endParaRPr lang="en-US" dirty="0" smtClean="0"/>
          </a:p>
        </p:txBody>
      </p:sp>
      <p:pic>
        <p:nvPicPr>
          <p:cNvPr id="6148" name="Picture 1028" descr="MPj040204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777174"/>
            <a:ext cx="3124200" cy="2080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160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i="1" dirty="0">
                <a:solidFill>
                  <a:schemeClr val="folHlink"/>
                </a:solidFill>
              </a:rPr>
              <a:t>What is Market Segmentation?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3820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solidFill>
                  <a:schemeClr val="folHlink"/>
                </a:solidFill>
              </a:rPr>
              <a:t>Market segmentation</a:t>
            </a:r>
            <a:r>
              <a:rPr lang="en-US" dirty="0" smtClean="0"/>
              <a:t> is the process of grouping a market into smaller subgroups defined by specific characteristics. </a:t>
            </a:r>
            <a:endParaRPr lang="en-US" dirty="0" smtClean="0"/>
          </a:p>
          <a:p>
            <a:pPr marL="0" indent="0" eaLnBrk="1" hangingPunct="1">
              <a:buNone/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 marL="0" indent="0" eaLnBrk="1" hangingPunct="1"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9231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/>
              <a:t/>
            </a:r>
            <a:br>
              <a:rPr lang="en-US" sz="4000" b="1"/>
            </a:br>
            <a:r>
              <a:rPr lang="en-US" sz="4000" b="1" i="1">
                <a:solidFill>
                  <a:schemeClr val="folHlink"/>
                </a:solidFill>
              </a:rPr>
              <a:t>What are the four types of market segmentation? </a:t>
            </a:r>
            <a:br>
              <a:rPr lang="en-US" sz="4000" b="1" i="1">
                <a:solidFill>
                  <a:schemeClr val="folHlink"/>
                </a:solidFill>
              </a:rPr>
            </a:br>
            <a:endParaRPr lang="en-US" sz="4000" b="1" i="1">
              <a:solidFill>
                <a:schemeClr val="folHlink"/>
              </a:solidFill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2057401"/>
            <a:ext cx="7162800" cy="40735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i="1"/>
              <a:t>Geographics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800"/>
          </a:p>
          <a:p>
            <a:pPr eaLnBrk="1" hangingPunct="1">
              <a:defRPr/>
            </a:pPr>
            <a:r>
              <a:rPr lang="en-US" sz="2800" b="1" i="1"/>
              <a:t>Demographics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800" b="1" i="1"/>
          </a:p>
          <a:p>
            <a:pPr eaLnBrk="1" hangingPunct="1">
              <a:defRPr/>
            </a:pPr>
            <a:r>
              <a:rPr lang="en-US" sz="2800" b="1" i="1"/>
              <a:t>Psychographics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800" b="1" i="1"/>
          </a:p>
          <a:p>
            <a:pPr eaLnBrk="1" hangingPunct="1">
              <a:defRPr/>
            </a:pPr>
            <a:r>
              <a:rPr lang="en-US" sz="2800" b="1" i="1"/>
              <a:t>Buying Characteristics</a:t>
            </a:r>
            <a:endParaRPr lang="en-US" sz="2800"/>
          </a:p>
        </p:txBody>
      </p:sp>
      <p:pic>
        <p:nvPicPr>
          <p:cNvPr id="8196" name="Picture 9" descr="j04072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057400"/>
            <a:ext cx="286385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76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/>
              <a:t/>
            </a:r>
            <a:br>
              <a:rPr lang="en-US" sz="4000" b="1"/>
            </a:br>
            <a:r>
              <a:rPr lang="en-US" sz="4000" b="1" i="1">
                <a:solidFill>
                  <a:schemeClr val="folHlink"/>
                </a:solidFill>
              </a:rPr>
              <a:t>4 Types of Market Segmentation</a:t>
            </a:r>
            <a:br>
              <a:rPr lang="en-US" sz="4000" b="1" i="1">
                <a:solidFill>
                  <a:schemeClr val="folHlink"/>
                </a:solidFill>
              </a:rPr>
            </a:br>
            <a:endParaRPr lang="en-US" sz="4000" b="1" i="1">
              <a:solidFill>
                <a:schemeClr val="folHlink"/>
              </a:solidFill>
            </a:endParaRPr>
          </a:p>
        </p:txBody>
      </p:sp>
      <p:pic>
        <p:nvPicPr>
          <p:cNvPr id="9219" name="Picture 1028" descr="MCj0410269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1" y="4724400"/>
            <a:ext cx="1711325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905000" y="1905001"/>
            <a:ext cx="7848600" cy="42259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i="1" dirty="0" err="1">
                <a:solidFill>
                  <a:schemeClr val="folHlink"/>
                </a:solidFill>
              </a:rPr>
              <a:t>Geographics</a:t>
            </a:r>
            <a:r>
              <a:rPr lang="en-US" sz="2800" dirty="0"/>
              <a:t> – the study of the market based on where customers live by region, state, city, and/or area.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800" dirty="0"/>
          </a:p>
          <a:p>
            <a:pPr eaLnBrk="1" hangingPunct="1">
              <a:defRPr/>
            </a:pPr>
            <a:r>
              <a:rPr lang="en-US" sz="2800" b="1" i="1" dirty="0">
                <a:solidFill>
                  <a:schemeClr val="folHlink"/>
                </a:solidFill>
              </a:rPr>
              <a:t>Demographics</a:t>
            </a:r>
            <a:r>
              <a:rPr lang="en-US" sz="2800" dirty="0"/>
              <a:t> – the personal characteristics of a population: age, gender, family size, income, occupation, family life cycle, education, religion, race, nationality, or social class.</a:t>
            </a:r>
          </a:p>
        </p:txBody>
      </p:sp>
    </p:spTree>
    <p:extLst>
      <p:ext uri="{BB962C8B-B14F-4D97-AF65-F5344CB8AC3E}">
        <p14:creationId xmlns:p14="http://schemas.microsoft.com/office/powerpoint/2010/main" val="361044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i="1">
                <a:solidFill>
                  <a:schemeClr val="folHlink"/>
                </a:solidFill>
              </a:rPr>
              <a:t>4 Types of Market Segmentation</a:t>
            </a:r>
            <a:br>
              <a:rPr lang="en-US" sz="4000" b="1" i="1">
                <a:solidFill>
                  <a:schemeClr val="folHlink"/>
                </a:solidFill>
              </a:rPr>
            </a:br>
            <a:r>
              <a:rPr lang="en-US" sz="2800" b="1" i="1">
                <a:solidFill>
                  <a:schemeClr val="folHlink"/>
                </a:solidFill>
              </a:rPr>
              <a:t>(cont’d.)</a:t>
            </a:r>
          </a:p>
        </p:txBody>
      </p:sp>
      <p:pic>
        <p:nvPicPr>
          <p:cNvPr id="10243" name="Picture 4" descr="MCj033426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1" y="3581401"/>
            <a:ext cx="1814513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1"/>
            <a:ext cx="7772400" cy="4225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i="1" dirty="0">
                <a:solidFill>
                  <a:schemeClr val="folHlink"/>
                </a:solidFill>
              </a:rPr>
              <a:t>Psychographics</a:t>
            </a:r>
            <a:r>
              <a:rPr lang="en-US" sz="2800" dirty="0"/>
              <a:t> – the study of consumers based on social and psychological characteristics:  personality, values, opinions, beliefs, motivations, attitudes, and lifestyle elements, including activities and interests;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i="1" dirty="0">
                <a:solidFill>
                  <a:schemeClr val="folHlink"/>
                </a:solidFill>
              </a:rPr>
              <a:t>Behavior: Buying characteristics</a:t>
            </a:r>
            <a:r>
              <a:rPr lang="en-US" sz="2800" dirty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– knowledge of and personal experiences with the actual goods or services.</a:t>
            </a:r>
          </a:p>
        </p:txBody>
      </p:sp>
    </p:spTree>
    <p:extLst>
      <p:ext uri="{BB962C8B-B14F-4D97-AF65-F5344CB8AC3E}">
        <p14:creationId xmlns:p14="http://schemas.microsoft.com/office/powerpoint/2010/main" val="402933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i="1">
                <a:solidFill>
                  <a:schemeClr val="folHlink"/>
                </a:solidFill>
              </a:rPr>
              <a:t>Guidelines to Segment</a:t>
            </a:r>
            <a:br>
              <a:rPr lang="en-US" sz="4000" b="1" i="1">
                <a:solidFill>
                  <a:schemeClr val="folHlink"/>
                </a:solidFill>
              </a:rPr>
            </a:br>
            <a:r>
              <a:rPr lang="en-US" sz="4000" b="1" i="1">
                <a:solidFill>
                  <a:schemeClr val="folHlink"/>
                </a:solidFill>
              </a:rPr>
              <a:t>the Target Market:</a:t>
            </a:r>
          </a:p>
        </p:txBody>
      </p:sp>
      <p:pic>
        <p:nvPicPr>
          <p:cNvPr id="11267" name="Picture 4" descr="MCj033429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1" y="5181601"/>
            <a:ext cx="18129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8800"/>
            <a:ext cx="86868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/>
              <a:t>The target market should be </a:t>
            </a:r>
            <a:r>
              <a:rPr lang="en-US" sz="2400" b="1" i="1">
                <a:solidFill>
                  <a:schemeClr val="folHlink"/>
                </a:solidFill>
              </a:rPr>
              <a:t>measurable</a:t>
            </a:r>
            <a:r>
              <a:rPr lang="en-US" sz="2400" b="1"/>
              <a:t>.</a:t>
            </a:r>
            <a:r>
              <a:rPr lang="en-US" sz="2400"/>
              <a:t>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/>
              <a:t>	How many potential buyers are in the market?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40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/>
              <a:t>The segment should be large enough to be </a:t>
            </a:r>
            <a:r>
              <a:rPr lang="en-US" sz="2400" b="1" i="1">
                <a:solidFill>
                  <a:schemeClr val="folHlink"/>
                </a:solidFill>
              </a:rPr>
              <a:t>profitable</a:t>
            </a:r>
            <a:r>
              <a:rPr lang="en-US" sz="2400"/>
              <a:t>—to recover costs and make a profit.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40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/>
              <a:t>The segment should be </a:t>
            </a:r>
            <a:r>
              <a:rPr lang="en-US" sz="2400" b="1" i="1">
                <a:solidFill>
                  <a:schemeClr val="folHlink"/>
                </a:solidFill>
              </a:rPr>
              <a:t>reachable</a:t>
            </a:r>
            <a:r>
              <a:rPr lang="en-US" sz="2400"/>
              <a:t>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/>
              <a:t>	Product information and product availability must be considered.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40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/>
              <a:t>The target segment should be </a:t>
            </a:r>
            <a:r>
              <a:rPr lang="en-US" sz="2400" b="1" i="1">
                <a:solidFill>
                  <a:schemeClr val="folHlink"/>
                </a:solidFill>
              </a:rPr>
              <a:t>responsive</a:t>
            </a:r>
            <a:r>
              <a:rPr lang="en-US" sz="2400"/>
              <a:t>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/>
              <a:t>	i.e., that people are interested in the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/>
              <a:t>	product.</a:t>
            </a:r>
          </a:p>
        </p:txBody>
      </p:sp>
    </p:spTree>
    <p:extLst>
      <p:ext uri="{BB962C8B-B14F-4D97-AF65-F5344CB8AC3E}">
        <p14:creationId xmlns:p14="http://schemas.microsoft.com/office/powerpoint/2010/main" val="115704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756</Words>
  <Application>Microsoft Office PowerPoint</Application>
  <PresentationFormat>Widescreen</PresentationFormat>
  <Paragraphs>159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Symbol</vt:lpstr>
      <vt:lpstr>Verdana</vt:lpstr>
      <vt:lpstr>Wingdings</vt:lpstr>
      <vt:lpstr>Globe</vt:lpstr>
      <vt:lpstr>Entrepreneurship Unit 2.1</vt:lpstr>
      <vt:lpstr>Students will analyze their market’s customers.</vt:lpstr>
      <vt:lpstr>Why Market Analysis?</vt:lpstr>
      <vt:lpstr>What is a Target Market?</vt:lpstr>
      <vt:lpstr>What is Market Segmentation?</vt:lpstr>
      <vt:lpstr> What are the four types of market segmentation?  </vt:lpstr>
      <vt:lpstr> 4 Types of Market Segmentation </vt:lpstr>
      <vt:lpstr>4 Types of Market Segmentation (cont’d.)</vt:lpstr>
      <vt:lpstr>Guidelines to Segment the Target Market:</vt:lpstr>
      <vt:lpstr>Market Segment Profile  (Example)</vt:lpstr>
      <vt:lpstr>3 Types of Market Research</vt:lpstr>
      <vt:lpstr>3 Types of Market Research (cont’d.)</vt:lpstr>
      <vt:lpstr>3 Types of Market Research (cont’d.)</vt:lpstr>
      <vt:lpstr>What is Primary Data?</vt:lpstr>
      <vt:lpstr>What is Secondary Data?</vt:lpstr>
      <vt:lpstr>Five Steps of Market Research</vt:lpstr>
      <vt:lpstr>PowerPoint Presentation</vt:lpstr>
      <vt:lpstr>PowerPoint Presentation</vt:lpstr>
      <vt:lpstr>PowerPoint Presentation</vt:lpstr>
      <vt:lpstr>How may Data be Represented?</vt:lpstr>
      <vt:lpstr>PowerPoint Presentation</vt:lpstr>
      <vt:lpstr>Let’s Review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Unit 2.1</dc:title>
  <dc:creator>Ben Luikart</dc:creator>
  <cp:lastModifiedBy>Ben Luikart</cp:lastModifiedBy>
  <cp:revision>1</cp:revision>
  <dcterms:created xsi:type="dcterms:W3CDTF">2015-10-01T03:46:42Z</dcterms:created>
  <dcterms:modified xsi:type="dcterms:W3CDTF">2015-10-01T03:47:07Z</dcterms:modified>
</cp:coreProperties>
</file>