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97" r:id="rId2"/>
  </p:sldMasterIdLst>
  <p:notesMasterIdLst>
    <p:notesMasterId r:id="rId24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208AA-AC01-4561-9ED0-494D525BFAB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4FC3E-0966-401A-A57B-E794DD9F6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8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E4186-ADBE-4456-BAC2-39BBDE7D18F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67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B6D8B-B129-4DE7-87CF-00F1EF2E0C8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366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241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5414A-9741-4532-8DE3-8152FC45F83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469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979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E0270-FFC0-4C90-8DA5-440561D493E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427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236FF-75D0-4720-9DB4-3F7987A0CF8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690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0AA23-FFE5-416C-8876-B1343243414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3414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78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A107D-40F0-4B42-A952-011BDA1B54F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075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A183C-1CA9-416F-A781-C2393C7D3A2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815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50117-665D-43C0-A0D1-DE5396A822C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0858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89BC5-5A71-4598-871D-30E999EB087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079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5292C-849B-41C5-B277-AA423DD2948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834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571CE-1628-4CAD-A9CA-AE0DF3A383F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25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AA8A4-ACD4-4FC2-8E89-3610CADA580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291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EBF29-F8FF-4CAE-9D08-FDD33103876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752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565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2A3FD9-3105-4AD7-A857-1A7D4B49F46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854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528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71355-557C-40AD-BFEB-5C329D73303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957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797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61511-90F5-4049-BD0A-CCE3100F1EC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059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077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79FB1-A604-4B23-A82F-731ACCB8653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161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552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A823D-5D2B-4954-8407-2F93939596F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264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80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2951" y="26988"/>
            <a:ext cx="1016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376363"/>
            <a:ext cx="5994400" cy="5095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376363"/>
            <a:ext cx="5994400" cy="50958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13513"/>
            <a:ext cx="2540000" cy="303212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513513"/>
            <a:ext cx="3860800" cy="303212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513513"/>
            <a:ext cx="2540000" cy="303212"/>
          </a:xfrm>
        </p:spPr>
        <p:txBody>
          <a:bodyPr/>
          <a:lstStyle>
            <a:lvl1pPr>
              <a:defRPr/>
            </a:lvl1pPr>
          </a:lstStyle>
          <a:p>
            <a:fld id="{245639F2-F86F-4059-9F43-FE6421BBF3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593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70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944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53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040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11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34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0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76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49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3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images.google.com/imgres?imgurl=http://medialit.med.sc.edu/celebr11.jpg&amp;imgrefurl=http://medialit.med.sc.edu/ca2.htm&amp;h=1557&amp;w=1193&amp;sz=191&amp;tbnid=Ee6E59v4alUnpM:&amp;tbnh=150&amp;tbnw=114&amp;prev=/images%3Fq%3Dgot%2Bmilk%2Bads&amp;start=2&amp;sa=X&amp;oi=images&amp;ct=image&amp;cd=2" TargetMode="External"/><Relationship Id="rId7" Type="http://schemas.openxmlformats.org/officeDocument/2006/relationships/hyperlink" Target="http://www.apple.com/getamac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9.png"/><Relationship Id="rId5" Type="http://schemas.openxmlformats.org/officeDocument/2006/relationships/hyperlink" Target="http://www.apple.com/getamac/ads/" TargetMode="External"/><Relationship Id="rId10" Type="http://schemas.openxmlformats.org/officeDocument/2006/relationships/hyperlink" Target="http://log.go.com/log?srvc=sz&amp;guid=876064DC-0AF3-4E5F-AC46-4977142FF2CB&amp;drop=0&amp;addata=2398:53156:242881:53156&amp;a=1&amp;goto=http://mobile.espn.go.com/mort/?campaign=mobile&amp;source=ESPN_ROS_Twin_Football_Mort_Advisor_Green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kellogg100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1" y="1981200"/>
            <a:ext cx="8031163" cy="914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Entrepreneurship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1" y="4419600"/>
            <a:ext cx="6657975" cy="1295400"/>
          </a:xfrm>
        </p:spPr>
        <p:txBody>
          <a:bodyPr/>
          <a:lstStyle/>
          <a:p>
            <a:r>
              <a:rPr lang="en-US" altLang="en-US" dirty="0"/>
              <a:t>Unit 3.3:</a:t>
            </a:r>
          </a:p>
          <a:p>
            <a:r>
              <a:rPr lang="en-US" altLang="en-US" dirty="0"/>
              <a:t>The 4 Components of the Marketing Mix</a:t>
            </a:r>
            <a:endParaRPr lang="en-US" altLang="en-US" sz="1900" i="1" dirty="0"/>
          </a:p>
        </p:txBody>
      </p:sp>
    </p:spTree>
    <p:extLst>
      <p:ext uri="{BB962C8B-B14F-4D97-AF65-F5344CB8AC3E}">
        <p14:creationId xmlns:p14="http://schemas.microsoft.com/office/powerpoint/2010/main" val="1729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806" y="499719"/>
            <a:ext cx="7338194" cy="1049235"/>
          </a:xfrm>
        </p:spPr>
        <p:txBody>
          <a:bodyPr/>
          <a:lstStyle/>
          <a:p>
            <a:r>
              <a:rPr lang="en-US" altLang="en-US" u="sng" dirty="0"/>
              <a:t>Psychological Pricing Methods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1309036" y="1548954"/>
            <a:ext cx="9904395" cy="5159854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00B0F0"/>
                </a:solidFill>
              </a:rPr>
              <a:t>Prestige Pricing:</a:t>
            </a:r>
            <a:r>
              <a:rPr lang="en-US" altLang="en-US" dirty="0">
                <a:solidFill>
                  <a:srgbClr val="00B0F0"/>
                </a:solidFill>
              </a:rPr>
              <a:t> </a:t>
            </a:r>
          </a:p>
          <a:p>
            <a:pPr lvl="1"/>
            <a:r>
              <a:rPr lang="en-US" altLang="en-US" dirty="0"/>
              <a:t>Denotes status</a:t>
            </a:r>
          </a:p>
          <a:p>
            <a:r>
              <a:rPr lang="en-US" altLang="en-US" b="1" dirty="0">
                <a:solidFill>
                  <a:srgbClr val="FF0000"/>
                </a:solidFill>
              </a:rPr>
              <a:t>Odd/Even Pricing: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altLang="en-US" dirty="0"/>
              <a:t>Odd numbers suggest bargains ($19.99); </a:t>
            </a:r>
          </a:p>
          <a:p>
            <a:pPr lvl="1"/>
            <a:r>
              <a:rPr lang="en-US" altLang="en-US" dirty="0"/>
              <a:t>Even numbers suggest higher quality ($20).</a:t>
            </a:r>
          </a:p>
          <a:p>
            <a:r>
              <a:rPr lang="en-US" altLang="en-US" b="1" dirty="0">
                <a:solidFill>
                  <a:srgbClr val="92D050"/>
                </a:solidFill>
              </a:rPr>
              <a:t>Price Lining:</a:t>
            </a:r>
            <a:r>
              <a:rPr lang="en-US" altLang="en-US" dirty="0">
                <a:solidFill>
                  <a:srgbClr val="92D050"/>
                </a:solidFill>
              </a:rPr>
              <a:t> </a:t>
            </a:r>
          </a:p>
          <a:p>
            <a:pPr lvl="1"/>
            <a:r>
              <a:rPr lang="en-US" altLang="en-US" dirty="0"/>
              <a:t>Pricing items in low, moderate, and high-priced categories.</a:t>
            </a:r>
          </a:p>
        </p:txBody>
      </p:sp>
    </p:spTree>
    <p:extLst>
      <p:ext uri="{BB962C8B-B14F-4D97-AF65-F5344CB8AC3E}">
        <p14:creationId xmlns:p14="http://schemas.microsoft.com/office/powerpoint/2010/main" val="205153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86644" y="779806"/>
            <a:ext cx="9018713" cy="793622"/>
          </a:xfrm>
        </p:spPr>
        <p:txBody>
          <a:bodyPr>
            <a:normAutofit/>
          </a:bodyPr>
          <a:lstStyle/>
          <a:p>
            <a:r>
              <a:rPr lang="en-US" altLang="en-US" u="sng" dirty="0"/>
              <a:t>Psychological Pricing </a:t>
            </a:r>
            <a:r>
              <a:rPr lang="en-US" altLang="en-US" u="sng" dirty="0" smtClean="0"/>
              <a:t>Methods - </a:t>
            </a:r>
            <a:r>
              <a:rPr lang="en-US" altLang="en-US" sz="2400" u="sng" dirty="0"/>
              <a:t>cont’d</a:t>
            </a:r>
            <a:r>
              <a:rPr lang="en-US" altLang="en-US" u="sng" dirty="0"/>
              <a:t>.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725402" y="1666103"/>
            <a:ext cx="10218522" cy="4696196"/>
          </a:xfrm>
        </p:spPr>
        <p:txBody>
          <a:bodyPr>
            <a:norm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Promotional Pricing:</a:t>
            </a:r>
          </a:p>
          <a:p>
            <a:pPr lvl="1"/>
            <a:r>
              <a:rPr lang="en-US" altLang="en-US" sz="2400" dirty="0"/>
              <a:t>Lower prices offered for a limited time to stimulate sales</a:t>
            </a:r>
          </a:p>
          <a:p>
            <a:r>
              <a:rPr lang="en-US" altLang="en-US" sz="2800" b="1" dirty="0">
                <a:solidFill>
                  <a:srgbClr val="00B050"/>
                </a:solidFill>
              </a:rPr>
              <a:t>Multiple-unit Pricing:</a:t>
            </a:r>
          </a:p>
          <a:p>
            <a:pPr lvl="1"/>
            <a:r>
              <a:rPr lang="en-US" altLang="en-US" sz="2400" dirty="0"/>
              <a:t>Items priced in multiples to suggest a bargain and to increase volume sales (3 for $1)</a:t>
            </a:r>
          </a:p>
          <a:p>
            <a:r>
              <a:rPr lang="en-US" altLang="en-US" sz="2800" b="1" dirty="0">
                <a:solidFill>
                  <a:srgbClr val="00B0F0"/>
                </a:solidFill>
              </a:rPr>
              <a:t>Bundle Pricing:</a:t>
            </a:r>
          </a:p>
          <a:p>
            <a:pPr lvl="1"/>
            <a:r>
              <a:rPr lang="en-US" altLang="en-US" sz="2400" dirty="0"/>
              <a:t>Bundling several complementary products together and selling them for a lower combined-price</a:t>
            </a:r>
          </a:p>
        </p:txBody>
      </p:sp>
    </p:spTree>
    <p:extLst>
      <p:ext uri="{BB962C8B-B14F-4D97-AF65-F5344CB8AC3E}">
        <p14:creationId xmlns:p14="http://schemas.microsoft.com/office/powerpoint/2010/main" val="3739829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8200" y="87827"/>
            <a:ext cx="6423794" cy="1049235"/>
          </a:xfrm>
        </p:spPr>
        <p:txBody>
          <a:bodyPr/>
          <a:lstStyle/>
          <a:p>
            <a:r>
              <a:rPr lang="en-US" altLang="en-US" u="sng" dirty="0"/>
              <a:t>Discount Pricing Methods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700215" y="1302223"/>
            <a:ext cx="11425881" cy="54816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/>
              <a:t>Discount Pricing </a:t>
            </a:r>
            <a:r>
              <a:rPr lang="en-US" altLang="en-US" sz="2400" dirty="0"/>
              <a:t>offers customers reductions from the regular price.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sz="2400" b="1" dirty="0"/>
              <a:t>Cash discounts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Given for prompt payment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(2/10, n/30)</a:t>
            </a:r>
            <a:r>
              <a:rPr lang="en-US" altLang="en-US" sz="2400" dirty="0">
                <a:sym typeface="Symbol" panose="05050102010706020507" pitchFamily="18" charset="2"/>
              </a:rPr>
              <a:t>A 2% cash discount if invoice paid in 10 days. Otherwise, entire amount is due within 30 days of invoice date.</a:t>
            </a:r>
            <a:endParaRPr lang="en-US" altLang="en-US" sz="2400" dirty="0"/>
          </a:p>
          <a:p>
            <a:pPr marL="914400" lvl="2" indent="0">
              <a:lnSpc>
                <a:spcPct val="80000"/>
              </a:lnSpc>
              <a:buNone/>
            </a:pP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400" b="1" dirty="0"/>
              <a:t>Quantity discounts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The larger the order, the cheaper the per-unit price.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1-1,000 units = $5 each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1,001-5,000 units = $4 each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5,001 + units = $3 each</a:t>
            </a:r>
          </a:p>
        </p:txBody>
      </p:sp>
    </p:spTree>
    <p:extLst>
      <p:ext uri="{BB962C8B-B14F-4D97-AF65-F5344CB8AC3E}">
        <p14:creationId xmlns:p14="http://schemas.microsoft.com/office/powerpoint/2010/main" val="1357873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/>
              <a:t>Discount Pricing Methods cont’d.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268627" y="2015732"/>
            <a:ext cx="9786227" cy="4088506"/>
          </a:xfrm>
        </p:spPr>
        <p:txBody>
          <a:bodyPr>
            <a:noAutofit/>
          </a:bodyPr>
          <a:lstStyle/>
          <a:p>
            <a:pPr lvl="1"/>
            <a:r>
              <a:rPr lang="en-US" altLang="en-US" sz="2200" b="1" dirty="0"/>
              <a:t>Trade discounts</a:t>
            </a:r>
          </a:p>
          <a:p>
            <a:pPr lvl="2"/>
            <a:r>
              <a:rPr lang="en-US" altLang="en-US" sz="2200" dirty="0"/>
              <a:t>Given to distribution channel members who provide marketing functions.</a:t>
            </a:r>
          </a:p>
          <a:p>
            <a:pPr lvl="1"/>
            <a:r>
              <a:rPr lang="en-US" altLang="en-US" sz="2200" b="1" dirty="0"/>
              <a:t>Promotional discounts</a:t>
            </a:r>
          </a:p>
          <a:p>
            <a:pPr lvl="2"/>
            <a:r>
              <a:rPr lang="en-US" altLang="en-US" sz="2200" dirty="0"/>
              <a:t>Given to wholesalers &amp; retailers for carrying-out manufacturer promotions. May be in cash or promotional materials supplied by manufacturer.</a:t>
            </a:r>
          </a:p>
          <a:p>
            <a:pPr lvl="1"/>
            <a:r>
              <a:rPr lang="en-US" altLang="en-US" sz="2200" b="1" dirty="0"/>
              <a:t>Seasonal discounts</a:t>
            </a:r>
          </a:p>
          <a:p>
            <a:pPr lvl="2"/>
            <a:r>
              <a:rPr lang="en-US" altLang="en-US" sz="2200" dirty="0"/>
              <a:t>Given to customers who buy seasonal items in the off-season. (i.e., heavy coats in middle of summer)</a:t>
            </a:r>
          </a:p>
        </p:txBody>
      </p:sp>
    </p:spTree>
    <p:extLst>
      <p:ext uri="{BB962C8B-B14F-4D97-AF65-F5344CB8AC3E}">
        <p14:creationId xmlns:p14="http://schemas.microsoft.com/office/powerpoint/2010/main" val="624712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/>
              <a:t>Credit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1575486" y="1931775"/>
            <a:ext cx="9413789" cy="4180702"/>
          </a:xfrm>
        </p:spPr>
        <p:txBody>
          <a:bodyPr>
            <a:normAutofit/>
          </a:bodyPr>
          <a:lstStyle/>
          <a:p>
            <a:r>
              <a:rPr lang="en-US" altLang="en-US" sz="2800" b="1" dirty="0"/>
              <a:t>Credit:</a:t>
            </a:r>
            <a:r>
              <a:rPr lang="en-US" altLang="en-US" sz="2800" dirty="0"/>
              <a:t> Allows customers to obtain products or services with the promise to pay later.</a:t>
            </a:r>
          </a:p>
          <a:p>
            <a:pPr>
              <a:buFontTx/>
              <a:buNone/>
            </a:pPr>
            <a:endParaRPr lang="en-US" altLang="en-US" sz="1200" dirty="0"/>
          </a:p>
          <a:p>
            <a:pPr lvl="1"/>
            <a:r>
              <a:rPr lang="en-US" altLang="en-US" sz="2800" dirty="0"/>
              <a:t>Buying “On Account”</a:t>
            </a:r>
          </a:p>
          <a:p>
            <a:pPr lvl="2"/>
            <a:r>
              <a:rPr lang="en-US" altLang="en-US" sz="2400" dirty="0"/>
              <a:t>Take the chance of late payments or defaulting</a:t>
            </a:r>
          </a:p>
          <a:p>
            <a:pPr marL="914400" lvl="2" indent="0">
              <a:buNone/>
            </a:pPr>
            <a:endParaRPr lang="en-US" altLang="en-US" dirty="0"/>
          </a:p>
          <a:p>
            <a:pPr lvl="1"/>
            <a:r>
              <a:rPr lang="en-US" altLang="en-US" sz="2800" dirty="0"/>
              <a:t>Use of credit cards </a:t>
            </a:r>
          </a:p>
          <a:p>
            <a:pPr lvl="2"/>
            <a:r>
              <a:rPr lang="en-US" altLang="en-US" sz="2400" dirty="0"/>
              <a:t>Costs business money in service fees to accept credit cards</a:t>
            </a:r>
          </a:p>
        </p:txBody>
      </p:sp>
    </p:spTree>
    <p:extLst>
      <p:ext uri="{BB962C8B-B14F-4D97-AF65-F5344CB8AC3E}">
        <p14:creationId xmlns:p14="http://schemas.microsoft.com/office/powerpoint/2010/main" val="2484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130" y="255373"/>
            <a:ext cx="8303741" cy="634314"/>
          </a:xfrm>
          <a:noFill/>
        </p:spPr>
        <p:txBody>
          <a:bodyPr/>
          <a:lstStyle/>
          <a:p>
            <a:r>
              <a:rPr lang="en-US" altLang="en-US" sz="3600" u="sng" dirty="0"/>
              <a:t>Channels of </a:t>
            </a:r>
            <a:r>
              <a:rPr lang="en-US" altLang="en-US" sz="3600" u="sng" dirty="0" smtClean="0"/>
              <a:t>Distribution (</a:t>
            </a:r>
            <a:r>
              <a:rPr lang="en-US" altLang="en-US" sz="3600" u="sng" dirty="0"/>
              <a:t>Place)</a:t>
            </a:r>
          </a:p>
        </p:txBody>
      </p:sp>
      <p:sp>
        <p:nvSpPr>
          <p:cNvPr id="128003" name="Rectangle 3" descr="White marble"/>
          <p:cNvSpPr>
            <a:spLocks noGrp="1" noChangeArrowheads="1"/>
          </p:cNvSpPr>
          <p:nvPr>
            <p:ph idx="1"/>
          </p:nvPr>
        </p:nvSpPr>
        <p:spPr>
          <a:xfrm>
            <a:off x="1425145" y="1994203"/>
            <a:ext cx="10050163" cy="4596068"/>
          </a:xfr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The path a product takes from producer to final user (consumer)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Direct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Indirect (intermediaries)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Use if results in lower cost than you would charge if you were handling all the phases of distribution yourself or if middle men have a “ready-made” network for wider distribution.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Includes transportation, storage &amp; product handling </a:t>
            </a:r>
          </a:p>
        </p:txBody>
      </p:sp>
    </p:spTree>
    <p:extLst>
      <p:ext uri="{BB962C8B-B14F-4D97-AF65-F5344CB8AC3E}">
        <p14:creationId xmlns:p14="http://schemas.microsoft.com/office/powerpoint/2010/main" val="3897416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7093" y="169621"/>
            <a:ext cx="4277815" cy="1059305"/>
          </a:xfrm>
        </p:spPr>
        <p:txBody>
          <a:bodyPr/>
          <a:lstStyle/>
          <a:p>
            <a:r>
              <a:rPr lang="en-US" altLang="en-US" dirty="0"/>
              <a:t>Promotional Mix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59857" y="1386040"/>
            <a:ext cx="5155932" cy="5095875"/>
          </a:xfrm>
        </p:spPr>
        <p:txBody>
          <a:bodyPr/>
          <a:lstStyle/>
          <a:p>
            <a:r>
              <a:rPr lang="en-US" altLang="en-US" sz="2500" dirty="0"/>
              <a:t>Advertising:</a:t>
            </a:r>
          </a:p>
          <a:p>
            <a:pPr lvl="1"/>
            <a:r>
              <a:rPr lang="en-US" altLang="en-US" sz="2500" dirty="0"/>
              <a:t>Paid non-personal presentation of ideas directed toward a mass audience.</a:t>
            </a:r>
          </a:p>
          <a:p>
            <a:r>
              <a:rPr lang="en-US" altLang="en-US" sz="2500" dirty="0"/>
              <a:t>Publicity:</a:t>
            </a:r>
          </a:p>
          <a:p>
            <a:pPr lvl="1"/>
            <a:r>
              <a:rPr lang="en-US" altLang="en-US" sz="2500" dirty="0"/>
              <a:t>Free placement of newsworthy items about company, etc. in the media.</a:t>
            </a:r>
          </a:p>
          <a:p>
            <a:endParaRPr lang="en-US" altLang="en-US" sz="2500" dirty="0"/>
          </a:p>
        </p:txBody>
      </p:sp>
      <p:sp>
        <p:nvSpPr>
          <p:cNvPr id="1177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299734" y="1304224"/>
            <a:ext cx="5645217" cy="5095875"/>
          </a:xfrm>
        </p:spPr>
        <p:txBody>
          <a:bodyPr/>
          <a:lstStyle/>
          <a:p>
            <a:r>
              <a:rPr lang="en-US" altLang="en-US" sz="2500" dirty="0"/>
              <a:t>Personal Selling:</a:t>
            </a:r>
          </a:p>
          <a:p>
            <a:pPr lvl="1"/>
            <a:r>
              <a:rPr lang="en-US" altLang="en-US" sz="2500" dirty="0"/>
              <a:t>Giving an oral presentation to one or more potential buyers.</a:t>
            </a:r>
          </a:p>
          <a:p>
            <a:pPr marL="457200" lvl="1" indent="0">
              <a:buNone/>
            </a:pPr>
            <a:endParaRPr lang="en-US" altLang="en-US" sz="1050" dirty="0"/>
          </a:p>
          <a:p>
            <a:r>
              <a:rPr lang="en-US" altLang="en-US" sz="2500" dirty="0"/>
              <a:t>Promotions:</a:t>
            </a:r>
          </a:p>
          <a:p>
            <a:pPr lvl="1"/>
            <a:r>
              <a:rPr lang="en-US" altLang="en-US" sz="2500" dirty="0"/>
              <a:t>Use of incentives or interest-building activities to create demand. Be creative!!</a:t>
            </a:r>
          </a:p>
        </p:txBody>
      </p:sp>
    </p:spTree>
    <p:extLst>
      <p:ext uri="{BB962C8B-B14F-4D97-AF65-F5344CB8AC3E}">
        <p14:creationId xmlns:p14="http://schemas.microsoft.com/office/powerpoint/2010/main" val="1289682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21" name="Picture 13" descr="http://medialit.med.sc.edu/ca2.ht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78" y="4003708"/>
            <a:ext cx="2090390" cy="27476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7924800" cy="1143000"/>
          </a:xfrm>
          <a:solidFill>
            <a:schemeClr val="tx1"/>
          </a:solidFill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Advertising</a:t>
            </a:r>
          </a:p>
        </p:txBody>
      </p:sp>
      <p:sp>
        <p:nvSpPr>
          <p:cNvPr id="119819" name="Rectangle 11"/>
          <p:cNvSpPr>
            <a:spLocks noGrp="1" noChangeArrowheads="1"/>
          </p:cNvSpPr>
          <p:nvPr>
            <p:ph idx="1"/>
          </p:nvPr>
        </p:nvSpPr>
        <p:spPr>
          <a:xfrm>
            <a:off x="1366788" y="1905000"/>
            <a:ext cx="9301212" cy="4197417"/>
          </a:xfrm>
        </p:spPr>
        <p:txBody>
          <a:bodyPr/>
          <a:lstStyle/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sz="2400" dirty="0"/>
              <a:t>Broadcast  </a:t>
            </a:r>
            <a:r>
              <a:rPr lang="en-US" altLang="en-US" sz="1800" dirty="0"/>
              <a:t>(TV, radio</a:t>
            </a:r>
            <a:r>
              <a:rPr lang="en-US" altLang="en-US" sz="1800" dirty="0" smtClean="0"/>
              <a:t>)</a:t>
            </a:r>
            <a:endParaRPr lang="en-US" altLang="en-US" sz="1800" dirty="0"/>
          </a:p>
          <a:p>
            <a:r>
              <a:rPr lang="en-US" altLang="en-US" sz="2400" dirty="0"/>
              <a:t>Print  </a:t>
            </a:r>
            <a:r>
              <a:rPr lang="en-US" altLang="en-US" sz="1800" dirty="0"/>
              <a:t>(Magazines, newspaper, catalogs</a:t>
            </a:r>
            <a:r>
              <a:rPr lang="en-US" altLang="en-US" sz="1800" dirty="0" smtClean="0"/>
              <a:t>)</a:t>
            </a:r>
          </a:p>
          <a:p>
            <a:endParaRPr lang="en-US" altLang="en-US" sz="1800" dirty="0"/>
          </a:p>
          <a:p>
            <a:pPr>
              <a:buFontTx/>
              <a:buNone/>
            </a:pPr>
            <a:r>
              <a:rPr lang="en-US" altLang="en-US" sz="2400" dirty="0"/>
              <a:t>		  		</a:t>
            </a:r>
            <a:r>
              <a:rPr lang="en-US" altLang="en-US" sz="2400" dirty="0">
                <a:cs typeface="Times New Roman" panose="02020603050405020304" pitchFamily="18" charset="0"/>
              </a:rPr>
              <a:t>•  </a:t>
            </a:r>
            <a:r>
              <a:rPr lang="en-US" altLang="en-US" sz="2400" dirty="0"/>
              <a:t>Outdoor &amp; Transit  </a:t>
            </a:r>
            <a:r>
              <a:rPr lang="en-US" altLang="en-US" sz="1800" dirty="0"/>
              <a:t>(Billboards, bus</a:t>
            </a:r>
            <a:r>
              <a:rPr lang="en-US" altLang="en-US" sz="1800" dirty="0" smtClean="0"/>
              <a:t>)</a:t>
            </a:r>
            <a:endParaRPr lang="en-US" altLang="en-US" sz="1800" dirty="0"/>
          </a:p>
          <a:p>
            <a:pPr>
              <a:buFontTx/>
              <a:buNone/>
            </a:pPr>
            <a:r>
              <a:rPr lang="en-US" altLang="en-US" sz="2400" dirty="0"/>
              <a:t>           		</a:t>
            </a:r>
            <a:r>
              <a:rPr lang="en-US" altLang="en-US" sz="2400" dirty="0">
                <a:cs typeface="Times New Roman" panose="02020603050405020304" pitchFamily="18" charset="0"/>
              </a:rPr>
              <a:t>•  Internet </a:t>
            </a:r>
            <a:r>
              <a:rPr lang="en-US" altLang="en-US" sz="1800" dirty="0">
                <a:cs typeface="Times New Roman" panose="02020603050405020304" pitchFamily="18" charset="0"/>
              </a:rPr>
              <a:t>(Banner ads)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endParaRPr lang="en-US" altLang="en-US" sz="2400" dirty="0"/>
          </a:p>
        </p:txBody>
      </p:sp>
      <p:grpSp>
        <p:nvGrpSpPr>
          <p:cNvPr id="119818" name="Group 10"/>
          <p:cNvGrpSpPr>
            <a:grpSpLocks/>
          </p:cNvGrpSpPr>
          <p:nvPr/>
        </p:nvGrpSpPr>
        <p:grpSpPr bwMode="auto">
          <a:xfrm>
            <a:off x="7874268" y="609600"/>
            <a:ext cx="4076700" cy="2133600"/>
            <a:chOff x="384" y="1344"/>
            <a:chExt cx="2568" cy="1344"/>
          </a:xfrm>
        </p:grpSpPr>
        <p:pic>
          <p:nvPicPr>
            <p:cNvPr id="119815" name="Picture 7" descr="Watch the TV ads.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344"/>
              <a:ext cx="1944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817" name="Picture 9" descr="Get a Mac.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824"/>
              <a:ext cx="1392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9823" name="Picture 15" descr="Vehicle Wrap of the Month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08" y="4812632"/>
            <a:ext cx="3354660" cy="18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825" name="Picture 17" descr="espn-308x68-011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36" y="5791200"/>
            <a:ext cx="4717523" cy="1042194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408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Publicity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3347" y="962478"/>
            <a:ext cx="9111916" cy="5717455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News releases (aka press releases)</a:t>
            </a:r>
          </a:p>
          <a:p>
            <a:r>
              <a:rPr lang="en-US" altLang="en-US" sz="3200" dirty="0"/>
              <a:t>Feature articles</a:t>
            </a:r>
          </a:p>
          <a:p>
            <a:pPr lvl="2"/>
            <a:r>
              <a:rPr lang="en-US" altLang="en-US" sz="4000" dirty="0"/>
              <a:t>Press conference </a:t>
            </a:r>
            <a:r>
              <a:rPr lang="en-US" altLang="en-US" sz="4000" dirty="0">
                <a:sym typeface="Symbol" panose="05050102010706020507" pitchFamily="18" charset="2"/>
              </a:rPr>
              <a:t></a:t>
            </a:r>
            <a:endParaRPr lang="en-US" altLang="en-US" sz="4000" dirty="0"/>
          </a:p>
          <a:p>
            <a:r>
              <a:rPr lang="en-US" altLang="en-US" sz="3200" dirty="0"/>
              <a:t>Seek interviews</a:t>
            </a:r>
          </a:p>
          <a:p>
            <a:r>
              <a:rPr lang="en-US" altLang="en-US" sz="3200" dirty="0">
                <a:solidFill>
                  <a:schemeClr val="accent2"/>
                </a:solidFill>
              </a:rPr>
              <a:t>Public relations:</a:t>
            </a:r>
            <a:r>
              <a:rPr lang="en-US" altLang="en-US" sz="3200" dirty="0"/>
              <a:t> Any activity </a:t>
            </a:r>
          </a:p>
          <a:p>
            <a:pPr>
              <a:buFontTx/>
              <a:buNone/>
            </a:pPr>
            <a:r>
              <a:rPr lang="en-US" altLang="en-US" sz="3200" dirty="0"/>
              <a:t>	that creates goodwill for a business</a:t>
            </a:r>
          </a:p>
          <a:p>
            <a:endParaRPr lang="en-US" altLang="en-US" sz="3200" dirty="0"/>
          </a:p>
        </p:txBody>
      </p:sp>
      <p:pic>
        <p:nvPicPr>
          <p:cNvPr id="7170" name="Picture 2" descr="https://cdn2.fantasyfootballfirst.co.uk/wp-content/uploads/2014/09/Manager-Press-Conferences-Li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282" y="2054994"/>
            <a:ext cx="5541184" cy="239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876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1143000"/>
          </a:xfrm>
          <a:solidFill>
            <a:srgbClr val="0099FF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Personal</a:t>
            </a:r>
            <a:r>
              <a:rPr lang="en-US" altLang="en-US"/>
              <a:t> </a:t>
            </a:r>
            <a:r>
              <a:rPr lang="en-US" altLang="en-US">
                <a:solidFill>
                  <a:schemeClr val="bg1"/>
                </a:solidFill>
              </a:rPr>
              <a:t>Selling</a:t>
            </a:r>
          </a:p>
        </p:txBody>
      </p:sp>
    </p:spTree>
    <p:extLst>
      <p:ext uri="{BB962C8B-B14F-4D97-AF65-F5344CB8AC3E}">
        <p14:creationId xmlns:p14="http://schemas.microsoft.com/office/powerpoint/2010/main" val="18712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6707" y="329860"/>
            <a:ext cx="9603275" cy="1049235"/>
          </a:xfrm>
        </p:spPr>
        <p:txBody>
          <a:bodyPr/>
          <a:lstStyle/>
          <a:p>
            <a:r>
              <a:rPr lang="en-US" altLang="en-US" dirty="0"/>
              <a:t>4 Components of Marketing Mix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269823" y="1379095"/>
            <a:ext cx="11922177" cy="5478905"/>
          </a:xfrm>
        </p:spPr>
        <p:txBody>
          <a:bodyPr/>
          <a:lstStyle/>
          <a:p>
            <a:r>
              <a:rPr lang="en-US" altLang="en-US" sz="2400" dirty="0">
                <a:solidFill>
                  <a:srgbClr val="669900"/>
                </a:solidFill>
              </a:rPr>
              <a:t>Students will be able to:</a:t>
            </a:r>
          </a:p>
          <a:p>
            <a:pPr lvl="1"/>
            <a:r>
              <a:rPr lang="en-US" altLang="en-US" sz="2400" dirty="0"/>
              <a:t>Determine </a:t>
            </a:r>
            <a:r>
              <a:rPr lang="en-US" altLang="en-US" sz="2400" b="1" dirty="0">
                <a:solidFill>
                  <a:srgbClr val="0099FF"/>
                </a:solidFill>
              </a:rPr>
              <a:t>product</a:t>
            </a:r>
            <a:r>
              <a:rPr lang="en-US" altLang="en-US" sz="2400" dirty="0"/>
              <a:t> brands, product mix, and inventory systems: perpetual, physical, and Just-in-Time (JIT)</a:t>
            </a:r>
          </a:p>
          <a:p>
            <a:pPr lvl="1"/>
            <a:r>
              <a:rPr lang="en-US" altLang="en-US" sz="2400" dirty="0"/>
              <a:t>Understand and calculate </a:t>
            </a:r>
            <a:r>
              <a:rPr lang="en-US" altLang="en-US" sz="2400" b="1" dirty="0">
                <a:solidFill>
                  <a:srgbClr val="0099FF"/>
                </a:solidFill>
              </a:rPr>
              <a:t>pricing</a:t>
            </a:r>
            <a:r>
              <a:rPr lang="en-US" altLang="en-US" sz="2400" dirty="0"/>
              <a:t> strategies utilized to make a profit: mark-up, cost-based, competition-based, demand-based, methods of psychological pricing, discounting, and credit.</a:t>
            </a:r>
          </a:p>
          <a:p>
            <a:pPr lvl="1"/>
            <a:r>
              <a:rPr lang="en-US" altLang="en-US" sz="2400" dirty="0"/>
              <a:t>Identify the components of a </a:t>
            </a:r>
            <a:r>
              <a:rPr lang="en-US" altLang="en-US" sz="2400" b="1" dirty="0">
                <a:solidFill>
                  <a:srgbClr val="0099FF"/>
                </a:solidFill>
              </a:rPr>
              <a:t>promotional mix</a:t>
            </a:r>
            <a:r>
              <a:rPr lang="en-US" altLang="en-US" sz="2400" dirty="0"/>
              <a:t> and how each will be utilized in a business.</a:t>
            </a:r>
          </a:p>
          <a:p>
            <a:pPr lvl="1"/>
            <a:r>
              <a:rPr lang="en-US" altLang="en-US" sz="2400" dirty="0"/>
              <a:t>Describe </a:t>
            </a:r>
            <a:r>
              <a:rPr lang="en-US" altLang="en-US" sz="2400" b="1" dirty="0">
                <a:solidFill>
                  <a:srgbClr val="0099FF"/>
                </a:solidFill>
              </a:rPr>
              <a:t>channels of distribution</a:t>
            </a:r>
            <a:r>
              <a:rPr lang="en-US" altLang="en-US" sz="2400" dirty="0"/>
              <a:t>, and determine best methods for business.</a:t>
            </a:r>
          </a:p>
          <a:p>
            <a:pPr lvl="1"/>
            <a:endParaRPr lang="en-US" altLang="en-US" sz="2500" dirty="0"/>
          </a:p>
          <a:p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4602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61" name="Picture 9" descr="tradesh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607" y="1867301"/>
            <a:ext cx="3513221" cy="463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3246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altLang="en-US" sz="6600" dirty="0">
                <a:solidFill>
                  <a:schemeClr val="hlink"/>
                </a:solidFill>
              </a:rPr>
              <a:t>Promotions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1749" y="1157321"/>
            <a:ext cx="4737234" cy="4596180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Incentives</a:t>
            </a:r>
          </a:p>
          <a:p>
            <a:r>
              <a:rPr lang="en-US" altLang="en-US" sz="2800" dirty="0"/>
              <a:t>Displays/Tradeshows</a:t>
            </a:r>
          </a:p>
          <a:p>
            <a:r>
              <a:rPr lang="en-US" altLang="en-US" sz="2800" dirty="0"/>
              <a:t>Premiums</a:t>
            </a:r>
          </a:p>
          <a:p>
            <a:r>
              <a:rPr lang="en-US" altLang="en-US" sz="2800" dirty="0"/>
              <a:t>Rebates</a:t>
            </a:r>
          </a:p>
          <a:p>
            <a:r>
              <a:rPr lang="en-US" altLang="en-US" sz="2800" dirty="0"/>
              <a:t>Samples</a:t>
            </a:r>
          </a:p>
          <a:p>
            <a:r>
              <a:rPr lang="en-US" altLang="en-US" sz="2800" dirty="0"/>
              <a:t>Sweepstakes/Contests</a:t>
            </a:r>
          </a:p>
          <a:p>
            <a:r>
              <a:rPr lang="en-US" altLang="en-US" sz="2800" dirty="0"/>
              <a:t>Sponsorships</a:t>
            </a:r>
          </a:p>
          <a:p>
            <a:r>
              <a:rPr lang="en-US" altLang="en-US" sz="2800" dirty="0"/>
              <a:t>The sky’s the limit!</a:t>
            </a:r>
          </a:p>
        </p:txBody>
      </p:sp>
      <p:pic>
        <p:nvPicPr>
          <p:cNvPr id="125963" name="Picture 11" descr="sm4118_p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607" y="2660329"/>
            <a:ext cx="1524000" cy="15240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965" name="Picture 13" descr="t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0"/>
            <a:ext cx="3581400" cy="153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179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 Components of Marketing Mix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2500">
                <a:solidFill>
                  <a:srgbClr val="669900"/>
                </a:solidFill>
              </a:rPr>
              <a:t>Let’s Review:</a:t>
            </a:r>
          </a:p>
          <a:p>
            <a:pPr lvl="1"/>
            <a:r>
              <a:rPr lang="en-US" altLang="en-US" sz="2500"/>
              <a:t>Determine </a:t>
            </a:r>
            <a:r>
              <a:rPr lang="en-US" altLang="en-US" sz="2500" b="1">
                <a:solidFill>
                  <a:srgbClr val="0099FF"/>
                </a:solidFill>
              </a:rPr>
              <a:t>product</a:t>
            </a:r>
            <a:r>
              <a:rPr lang="en-US" altLang="en-US" sz="2500"/>
              <a:t> brands, product mix, and inventory systems: perpetual, physical, and Just-in-Time (JIT)</a:t>
            </a:r>
          </a:p>
          <a:p>
            <a:pPr lvl="1"/>
            <a:r>
              <a:rPr lang="en-US" altLang="en-US" sz="2500"/>
              <a:t>Understand and calculate </a:t>
            </a:r>
            <a:r>
              <a:rPr lang="en-US" altLang="en-US" sz="2500" b="1">
                <a:solidFill>
                  <a:srgbClr val="0099FF"/>
                </a:solidFill>
              </a:rPr>
              <a:t>pricing</a:t>
            </a:r>
            <a:r>
              <a:rPr lang="en-US" altLang="en-US" sz="2500"/>
              <a:t> strategies utilized to make a profit: mark-up, cost-based, competition-based, demand-based, methods of psychological pricing, discounting, and credit.</a:t>
            </a:r>
          </a:p>
          <a:p>
            <a:pPr lvl="1"/>
            <a:r>
              <a:rPr lang="en-US" altLang="en-US" sz="2500"/>
              <a:t>Identify the components of a </a:t>
            </a:r>
            <a:r>
              <a:rPr lang="en-US" altLang="en-US" sz="2500" b="1">
                <a:solidFill>
                  <a:srgbClr val="0099FF"/>
                </a:solidFill>
              </a:rPr>
              <a:t>promotional mix</a:t>
            </a:r>
            <a:r>
              <a:rPr lang="en-US" altLang="en-US" sz="2500"/>
              <a:t> and how each will be utilized in a business.</a:t>
            </a:r>
          </a:p>
          <a:p>
            <a:pPr lvl="1"/>
            <a:r>
              <a:rPr lang="en-US" altLang="en-US" sz="2500"/>
              <a:t>Describe </a:t>
            </a:r>
            <a:r>
              <a:rPr lang="en-US" altLang="en-US" sz="2500" b="1">
                <a:solidFill>
                  <a:srgbClr val="0099FF"/>
                </a:solidFill>
              </a:rPr>
              <a:t>channels of distribution</a:t>
            </a:r>
            <a:r>
              <a:rPr lang="en-US" altLang="en-US" sz="2500"/>
              <a:t>, and determine best methods for business.</a:t>
            </a:r>
          </a:p>
          <a:p>
            <a:endParaRPr lang="en-US" altLang="en-US" sz="2500"/>
          </a:p>
        </p:txBody>
      </p:sp>
    </p:spTree>
    <p:extLst>
      <p:ext uri="{BB962C8B-B14F-4D97-AF65-F5344CB8AC3E}">
        <p14:creationId xmlns:p14="http://schemas.microsoft.com/office/powerpoint/2010/main" val="200570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606810"/>
            <a:ext cx="9603275" cy="1049235"/>
          </a:xfrm>
        </p:spPr>
        <p:txBody>
          <a:bodyPr/>
          <a:lstStyle/>
          <a:p>
            <a:r>
              <a:rPr lang="en-US" altLang="en-US"/>
              <a:t>The Marketing Mix</a:t>
            </a:r>
          </a:p>
        </p:txBody>
      </p:sp>
      <p:sp>
        <p:nvSpPr>
          <p:cNvPr id="91139" name="Rectangle 1027"/>
          <p:cNvSpPr>
            <a:spLocks noGrp="1" noChangeArrowheads="1"/>
          </p:cNvSpPr>
          <p:nvPr>
            <p:ph idx="1"/>
          </p:nvPr>
        </p:nvSpPr>
        <p:spPr>
          <a:xfrm>
            <a:off x="1614616" y="1979655"/>
            <a:ext cx="9144000" cy="46243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The Marketing Mix</a:t>
            </a:r>
            <a:r>
              <a:rPr lang="en-US" altLang="en-US" sz="3200" dirty="0">
                <a:cs typeface="Times New Roman" panose="02020603050405020304" pitchFamily="18" charset="0"/>
              </a:rPr>
              <a:t>  (the</a:t>
            </a:r>
            <a:r>
              <a:rPr lang="en-US" altLang="en-US" sz="3200" dirty="0"/>
              <a:t> 4 P’s)</a:t>
            </a:r>
          </a:p>
          <a:p>
            <a:pPr lvl="1">
              <a:lnSpc>
                <a:spcPct val="90000"/>
              </a:lnSpc>
            </a:pPr>
            <a:r>
              <a:rPr lang="en-US" altLang="en-US" sz="2800" b="1" dirty="0"/>
              <a:t>Product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Answers: </a:t>
            </a:r>
            <a:r>
              <a:rPr lang="en-US" altLang="en-US" sz="2400" b="1" u="sng" dirty="0">
                <a:solidFill>
                  <a:srgbClr val="FF0000"/>
                </a:solidFill>
              </a:rPr>
              <a:t>What</a:t>
            </a:r>
            <a:r>
              <a:rPr lang="en-US" altLang="en-US" sz="2400" dirty="0">
                <a:solidFill>
                  <a:srgbClr val="FF0000"/>
                </a:solidFill>
              </a:rPr>
              <a:t> are you selling?</a:t>
            </a:r>
          </a:p>
          <a:p>
            <a:pPr lvl="1">
              <a:lnSpc>
                <a:spcPct val="90000"/>
              </a:lnSpc>
            </a:pPr>
            <a:r>
              <a:rPr lang="en-US" altLang="en-US" sz="2800" b="1" dirty="0"/>
              <a:t>Price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Answers: </a:t>
            </a:r>
            <a:r>
              <a:rPr lang="en-US" altLang="en-US" sz="2400" b="1" u="sng" dirty="0">
                <a:solidFill>
                  <a:srgbClr val="FF0000"/>
                </a:solidFill>
              </a:rPr>
              <a:t>How much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is it?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800" b="1" dirty="0"/>
              <a:t>Place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Answers: </a:t>
            </a:r>
            <a:r>
              <a:rPr lang="en-US" altLang="en-US" sz="2400" b="1" u="sng" dirty="0">
                <a:solidFill>
                  <a:srgbClr val="FF0000"/>
                </a:solidFill>
              </a:rPr>
              <a:t>Where</a:t>
            </a:r>
            <a:r>
              <a:rPr lang="en-US" altLang="en-US" sz="2400" dirty="0">
                <a:solidFill>
                  <a:srgbClr val="FF0000"/>
                </a:solidFill>
              </a:rPr>
              <a:t> can I get it?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800" b="1" dirty="0"/>
              <a:t>Promotion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Answers: </a:t>
            </a:r>
            <a:r>
              <a:rPr lang="en-US" altLang="en-US" sz="2400" b="1" u="sng" dirty="0">
                <a:solidFill>
                  <a:srgbClr val="FF0000"/>
                </a:solidFill>
              </a:rPr>
              <a:t>Why</a:t>
            </a:r>
            <a:r>
              <a:rPr lang="en-US" altLang="en-US" sz="2400" dirty="0">
                <a:solidFill>
                  <a:srgbClr val="FF0000"/>
                </a:solidFill>
              </a:rPr>
              <a:t> should I buy it?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983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en-US" altLang="en-US"/>
              <a:t>Products/Services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959275"/>
            <a:ext cx="8305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300" dirty="0"/>
              <a:t>Product Brands</a:t>
            </a:r>
          </a:p>
          <a:p>
            <a:pPr lvl="1">
              <a:lnSpc>
                <a:spcPct val="90000"/>
              </a:lnSpc>
            </a:pPr>
            <a:r>
              <a:rPr lang="en-US" altLang="en-US" sz="3300" dirty="0"/>
              <a:t>Ford, Dell, Kellogg’s</a:t>
            </a:r>
          </a:p>
          <a:p>
            <a:pPr>
              <a:lnSpc>
                <a:spcPct val="90000"/>
              </a:lnSpc>
            </a:pPr>
            <a:r>
              <a:rPr lang="en-US" altLang="en-US" sz="3300" dirty="0"/>
              <a:t>Product Mix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/>
              <a:t>Categories: Cereal, fruit snacks, cookies and crackers, </a:t>
            </a:r>
            <a:r>
              <a:rPr lang="en-US" altLang="en-US" sz="3000" dirty="0" err="1"/>
              <a:t>etc</a:t>
            </a:r>
            <a:endParaRPr lang="en-US" altLang="en-US" sz="3000" dirty="0"/>
          </a:p>
          <a:p>
            <a:pPr lvl="1">
              <a:lnSpc>
                <a:spcPct val="90000"/>
              </a:lnSpc>
            </a:pPr>
            <a:r>
              <a:rPr lang="en-US" altLang="en-US" sz="3100" dirty="0"/>
              <a:t>Cereal: Frosted Flakes, </a:t>
            </a:r>
            <a:r>
              <a:rPr lang="en-US" altLang="en-US" sz="3100" dirty="0" err="1"/>
              <a:t>Froot</a:t>
            </a:r>
            <a:r>
              <a:rPr lang="en-US" altLang="en-US" sz="3100" dirty="0"/>
              <a:t> Loops, All Bran, etc.</a:t>
            </a:r>
          </a:p>
          <a:p>
            <a:pPr>
              <a:lnSpc>
                <a:spcPct val="90000"/>
              </a:lnSpc>
            </a:pPr>
            <a:r>
              <a:rPr lang="en-US" altLang="en-US" sz="3300" dirty="0"/>
              <a:t>Inventory methods</a:t>
            </a:r>
          </a:p>
        </p:txBody>
      </p:sp>
      <p:pic>
        <p:nvPicPr>
          <p:cNvPr id="94215" name="Picture 7" descr="prod_cer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362" y="125412"/>
            <a:ext cx="3449638" cy="197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1524000" y="3336925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94220" name="Picture 12" descr="Kellogg's 100th Anniversar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8676"/>
            <a:ext cx="20574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77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Inventory Methods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560173" y="2015732"/>
            <a:ext cx="11327027" cy="4418019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Keeping track of available stock of goods</a:t>
            </a:r>
          </a:p>
          <a:p>
            <a:pPr lvl="1"/>
            <a:r>
              <a:rPr lang="en-US" altLang="en-US" sz="2400" dirty="0">
                <a:solidFill>
                  <a:schemeClr val="accent2"/>
                </a:solidFill>
              </a:rPr>
              <a:t>Perpetual Inventory:</a:t>
            </a:r>
            <a:r>
              <a:rPr lang="en-US" altLang="en-US" sz="2400" dirty="0"/>
              <a:t>  Tracking inventory on a daily basis as it arrives or is sold. Computers allow “accurate” and up-to-date information.</a:t>
            </a:r>
          </a:p>
          <a:p>
            <a:pPr lvl="1"/>
            <a:r>
              <a:rPr lang="en-US" altLang="en-US" sz="2400" dirty="0">
                <a:solidFill>
                  <a:schemeClr val="accent2"/>
                </a:solidFill>
              </a:rPr>
              <a:t>Physical Inventory:</a:t>
            </a:r>
            <a:r>
              <a:rPr lang="en-US" altLang="en-US" sz="2400" dirty="0"/>
              <a:t> Mistakes can be made, items are stolen or lost. Conducting a physical count of inventory is a good idea and should be done periodically to get “actual” numbers.</a:t>
            </a:r>
          </a:p>
          <a:p>
            <a:pPr lvl="1"/>
            <a:r>
              <a:rPr lang="en-US" altLang="en-US" sz="2400" dirty="0">
                <a:solidFill>
                  <a:schemeClr val="accent2"/>
                </a:solidFill>
              </a:rPr>
              <a:t>Just-in-Time (JIT):</a:t>
            </a:r>
            <a:r>
              <a:rPr lang="en-US" altLang="en-US" sz="2400" dirty="0"/>
              <a:t> Suppliers ship inventory just before it’s used to keep stock at a minimum.  </a:t>
            </a:r>
          </a:p>
        </p:txBody>
      </p:sp>
    </p:spTree>
    <p:extLst>
      <p:ext uri="{BB962C8B-B14F-4D97-AF65-F5344CB8AC3E}">
        <p14:creationId xmlns:p14="http://schemas.microsoft.com/office/powerpoint/2010/main" val="263043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7464" y="111210"/>
            <a:ext cx="4117073" cy="1143000"/>
          </a:xfrm>
        </p:spPr>
        <p:txBody>
          <a:bodyPr/>
          <a:lstStyle/>
          <a:p>
            <a:r>
              <a:rPr lang="en-US" altLang="en-US" u="sng" dirty="0"/>
              <a:t>Pricing Strategies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02725" y="914400"/>
            <a:ext cx="8964613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   </a:t>
            </a:r>
            <a:r>
              <a:rPr lang="en-US" altLang="en-US" sz="2500" dirty="0"/>
              <a:t>You’re in business to make profit. Know which pricing strategies to utilize.</a:t>
            </a:r>
          </a:p>
          <a:p>
            <a:pPr>
              <a:buFontTx/>
              <a:buNone/>
            </a:pPr>
            <a:endParaRPr lang="en-US" altLang="en-US" sz="2500" dirty="0"/>
          </a:p>
          <a:p>
            <a:pPr lvl="1"/>
            <a:r>
              <a:rPr lang="en-US" altLang="en-US" sz="3300" b="1" dirty="0"/>
              <a:t>Mark-up</a:t>
            </a:r>
          </a:p>
          <a:p>
            <a:pPr lvl="1"/>
            <a:r>
              <a:rPr lang="en-US" altLang="en-US" sz="3300" b="1" dirty="0"/>
              <a:t>Cost-based</a:t>
            </a:r>
          </a:p>
          <a:p>
            <a:pPr lvl="1"/>
            <a:r>
              <a:rPr lang="en-US" altLang="en-US" sz="3300" b="1" dirty="0"/>
              <a:t>Competition-based</a:t>
            </a:r>
          </a:p>
          <a:p>
            <a:pPr lvl="1"/>
            <a:r>
              <a:rPr lang="en-US" altLang="en-US" sz="3300" b="1" dirty="0"/>
              <a:t>Demand-based</a:t>
            </a:r>
          </a:p>
          <a:p>
            <a:pPr lvl="1"/>
            <a:endParaRPr lang="en-US" altLang="en-US" sz="3300" b="1" dirty="0"/>
          </a:p>
        </p:txBody>
      </p:sp>
      <p:sp>
        <p:nvSpPr>
          <p:cNvPr id="962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357338" y="2500184"/>
            <a:ext cx="3810000" cy="2743200"/>
          </a:xfrm>
        </p:spPr>
        <p:txBody>
          <a:bodyPr/>
          <a:lstStyle/>
          <a:p>
            <a:pPr lvl="1"/>
            <a:r>
              <a:rPr lang="en-US" altLang="en-US" sz="3300" b="1" dirty="0"/>
              <a:t>Psychological Pricing</a:t>
            </a:r>
          </a:p>
          <a:p>
            <a:pPr lvl="1"/>
            <a:r>
              <a:rPr lang="en-US" altLang="en-US" sz="3300" b="1" dirty="0"/>
              <a:t>Discounting</a:t>
            </a:r>
          </a:p>
          <a:p>
            <a:pPr lvl="1"/>
            <a:r>
              <a:rPr lang="en-US" altLang="en-US" sz="3300" b="1" dirty="0"/>
              <a:t>Credit</a:t>
            </a:r>
          </a:p>
        </p:txBody>
      </p:sp>
    </p:spTree>
    <p:extLst>
      <p:ext uri="{BB962C8B-B14F-4D97-AF65-F5344CB8AC3E}">
        <p14:creationId xmlns:p14="http://schemas.microsoft.com/office/powerpoint/2010/main" val="3895783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958244" y="367914"/>
            <a:ext cx="6275512" cy="1049235"/>
          </a:xfrm>
        </p:spPr>
        <p:txBody>
          <a:bodyPr/>
          <a:lstStyle/>
          <a:p>
            <a:r>
              <a:rPr lang="en-US" altLang="en-US" u="sng" dirty="0"/>
              <a:t>Cost-based Pricing Method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163255" y="1513224"/>
            <a:ext cx="10196723" cy="450039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800" b="1" dirty="0"/>
              <a:t>Utilizes Cost + Mark-up</a:t>
            </a:r>
            <a:r>
              <a:rPr lang="en-US" altLang="en-US" sz="2300" b="1" dirty="0"/>
              <a:t>:</a:t>
            </a:r>
            <a:r>
              <a:rPr lang="en-US" altLang="en-US" sz="2300" dirty="0"/>
              <a:t>  Will you use </a:t>
            </a:r>
            <a:r>
              <a:rPr lang="en-US" altLang="en-US" sz="2300" dirty="0">
                <a:solidFill>
                  <a:schemeClr val="accent2"/>
                </a:solidFill>
              </a:rPr>
              <a:t>$</a:t>
            </a:r>
            <a:r>
              <a:rPr lang="en-US" altLang="en-US" sz="2300" dirty="0"/>
              <a:t> or </a:t>
            </a:r>
            <a:r>
              <a:rPr lang="en-US" altLang="en-US" sz="2300" dirty="0">
                <a:solidFill>
                  <a:schemeClr val="accent2"/>
                </a:solidFill>
              </a:rPr>
              <a:t>%</a:t>
            </a:r>
            <a:r>
              <a:rPr lang="en-US" altLang="en-US" sz="2300" dirty="0"/>
              <a:t> mark-up?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300" dirty="0"/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Cost + </a:t>
            </a:r>
            <a:r>
              <a:rPr lang="en-US" altLang="en-US" sz="2800" dirty="0">
                <a:solidFill>
                  <a:schemeClr val="accent2"/>
                </a:solidFill>
              </a:rPr>
              <a:t>$ MU</a:t>
            </a:r>
            <a:r>
              <a:rPr lang="en-US" altLang="en-US" sz="2800" dirty="0"/>
              <a:t> = Price 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2800" dirty="0"/>
              <a:t>($500 sofa + $300 MU = $800)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2800" dirty="0"/>
              <a:t>(Method best used for services, high price/luxury items; i.e. cars, furniture, accountants)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Cost + </a:t>
            </a:r>
            <a:r>
              <a:rPr lang="en-US" altLang="en-US" sz="2800" dirty="0">
                <a:solidFill>
                  <a:schemeClr val="accent2"/>
                </a:solidFill>
              </a:rPr>
              <a:t>% MU</a:t>
            </a:r>
            <a:r>
              <a:rPr lang="en-US" altLang="en-US" sz="2800" dirty="0"/>
              <a:t> = Price 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2800" dirty="0"/>
              <a:t>($50 muffler + 60% MU = $80)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2800" dirty="0"/>
              <a:t>		$50 x .60 = $30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2800" dirty="0"/>
              <a:t>		$50 + $30 = $80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	(Method best used if offer a lot of different products/services and everything is marked-up the same; i.e., convenience stores, auto part stores)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50017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2633" y="804519"/>
            <a:ext cx="8326735" cy="1049235"/>
          </a:xfrm>
        </p:spPr>
        <p:txBody>
          <a:bodyPr/>
          <a:lstStyle/>
          <a:p>
            <a:r>
              <a:rPr lang="en-US" altLang="en-US" u="sng" dirty="0" smtClean="0"/>
              <a:t>Competition-based Pricing </a:t>
            </a:r>
            <a:r>
              <a:rPr lang="en-US" altLang="en-US" u="sng" dirty="0"/>
              <a:t>Method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1223829" y="1705472"/>
            <a:ext cx="9744341" cy="4159868"/>
          </a:xfrm>
        </p:spPr>
        <p:txBody>
          <a:bodyPr>
            <a:noAutofit/>
          </a:bodyPr>
          <a:lstStyle/>
          <a:p>
            <a:r>
              <a:rPr lang="en-US" altLang="en-US" sz="3200" b="1" dirty="0"/>
              <a:t>Competition-based:</a:t>
            </a:r>
            <a:r>
              <a:rPr lang="en-US" altLang="en-US" sz="3200" dirty="0"/>
              <a:t> Lower or raise price of products/services based on what the competition is doing.</a:t>
            </a:r>
          </a:p>
          <a:p>
            <a:pPr lvl="1"/>
            <a:r>
              <a:rPr lang="en-US" altLang="en-US" sz="2800" dirty="0"/>
              <a:t>If Burger King offers Whopper for $1, McDonalds changes price of Big Mac to $1.</a:t>
            </a:r>
          </a:p>
          <a:p>
            <a:pPr lvl="1"/>
            <a:r>
              <a:rPr lang="en-US" altLang="en-US" sz="2800" dirty="0"/>
              <a:t>Retailers employ people whose job is to check competitor pricing, so they can stay in-line or offer lower prices.</a:t>
            </a:r>
          </a:p>
          <a:p>
            <a:pPr lvl="2"/>
            <a:r>
              <a:rPr lang="en-US" altLang="en-US" sz="2400" dirty="0"/>
              <a:t>Some retailers will offer coupon matching</a:t>
            </a:r>
          </a:p>
        </p:txBody>
      </p:sp>
    </p:spTree>
    <p:extLst>
      <p:ext uri="{BB962C8B-B14F-4D97-AF65-F5344CB8AC3E}">
        <p14:creationId xmlns:p14="http://schemas.microsoft.com/office/powerpoint/2010/main" val="30994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9571" y="804519"/>
            <a:ext cx="6852859" cy="1049235"/>
          </a:xfrm>
        </p:spPr>
        <p:txBody>
          <a:bodyPr/>
          <a:lstStyle/>
          <a:p>
            <a:r>
              <a:rPr lang="en-US" altLang="en-US" u="sng" dirty="0"/>
              <a:t>Demand-based Pricing Method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/>
              <a:t>Demand-based:</a:t>
            </a:r>
            <a:r>
              <a:rPr lang="en-US" altLang="en-US" sz="2800" dirty="0"/>
              <a:t> Price is raised or lowered based on supply and demand.</a:t>
            </a:r>
          </a:p>
          <a:p>
            <a:endParaRPr lang="en-US" altLang="en-US" sz="2800" dirty="0"/>
          </a:p>
          <a:p>
            <a:pPr lvl="1"/>
            <a:r>
              <a:rPr lang="en-US" altLang="en-US" sz="2400" dirty="0"/>
              <a:t>Tickle Me Elmo sold for $1,000 (and up) the Christmas it was introduced. This was due to higher-than-anticipated demand and limited stock.</a:t>
            </a:r>
          </a:p>
        </p:txBody>
      </p:sp>
    </p:spTree>
    <p:extLst>
      <p:ext uri="{BB962C8B-B14F-4D97-AF65-F5344CB8AC3E}">
        <p14:creationId xmlns:p14="http://schemas.microsoft.com/office/powerpoint/2010/main" val="2552077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15</TotalTime>
  <Words>1038</Words>
  <Application>Microsoft Office PowerPoint</Application>
  <PresentationFormat>Widescreen</PresentationFormat>
  <Paragraphs>170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Gill Sans MT</vt:lpstr>
      <vt:lpstr>Symbol</vt:lpstr>
      <vt:lpstr>Times New Roman</vt:lpstr>
      <vt:lpstr>Gallery</vt:lpstr>
      <vt:lpstr>Blank</vt:lpstr>
      <vt:lpstr>Entrepreneurship</vt:lpstr>
      <vt:lpstr>4 Components of Marketing Mix</vt:lpstr>
      <vt:lpstr>The Marketing Mix</vt:lpstr>
      <vt:lpstr>Products/Services</vt:lpstr>
      <vt:lpstr>Inventory Methods</vt:lpstr>
      <vt:lpstr>Pricing Strategies</vt:lpstr>
      <vt:lpstr>Cost-based Pricing Method</vt:lpstr>
      <vt:lpstr>Competition-based Pricing Method</vt:lpstr>
      <vt:lpstr>Demand-based Pricing Method</vt:lpstr>
      <vt:lpstr>Psychological Pricing Methods</vt:lpstr>
      <vt:lpstr>Psychological Pricing Methods - cont’d.</vt:lpstr>
      <vt:lpstr>Discount Pricing Methods</vt:lpstr>
      <vt:lpstr>Discount Pricing Methods cont’d.</vt:lpstr>
      <vt:lpstr>Credit</vt:lpstr>
      <vt:lpstr>Channels of Distribution (Place)</vt:lpstr>
      <vt:lpstr>Promotional Mix</vt:lpstr>
      <vt:lpstr>Advertising</vt:lpstr>
      <vt:lpstr>Publicity</vt:lpstr>
      <vt:lpstr>Personal Selling</vt:lpstr>
      <vt:lpstr>Promotions</vt:lpstr>
      <vt:lpstr>4 Components of Marketing Mix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Luikart</dc:creator>
  <cp:lastModifiedBy>Ben Luikart</cp:lastModifiedBy>
  <cp:revision>3</cp:revision>
  <dcterms:created xsi:type="dcterms:W3CDTF">2016-01-13T19:04:32Z</dcterms:created>
  <dcterms:modified xsi:type="dcterms:W3CDTF">2016-01-27T22:51:39Z</dcterms:modified>
</cp:coreProperties>
</file>