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1" r:id="rId3"/>
    <p:sldId id="268" r:id="rId4"/>
    <p:sldId id="269" r:id="rId5"/>
    <p:sldId id="270" r:id="rId6"/>
    <p:sldId id="271" r:id="rId7"/>
    <p:sldId id="272" r:id="rId8"/>
    <p:sldId id="273" r:id="rId9"/>
    <p:sldId id="278" r:id="rId10"/>
    <p:sldId id="274" r:id="rId11"/>
    <p:sldId id="275" r:id="rId12"/>
    <p:sldId id="276" r:id="rId13"/>
    <p:sldId id="277" r:id="rId14"/>
    <p:sldId id="282" r:id="rId15"/>
    <p:sldId id="279" r:id="rId16"/>
    <p:sldId id="283" r:id="rId17"/>
    <p:sldId id="284" r:id="rId18"/>
  </p:sldIdLst>
  <p:sldSz cx="9144000" cy="6858000" type="screen4x3"/>
  <p:notesSz cx="7061200" cy="9339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A0F"/>
    <a:srgbClr val="FF6600"/>
    <a:srgbClr val="00CC0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9" autoAdjust="0"/>
    <p:restoredTop sz="94660"/>
  </p:normalViewPr>
  <p:slideViewPr>
    <p:cSldViewPr>
      <p:cViewPr varScale="1">
        <p:scale>
          <a:sx n="106" d="100"/>
          <a:sy n="106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9377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0235" y="1"/>
            <a:ext cx="3059376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0240"/>
            <a:ext cx="3059377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0235" y="8870240"/>
            <a:ext cx="3059376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29D4FB-5173-477D-9362-BA87C907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9377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0235" y="1"/>
            <a:ext cx="3059376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00088"/>
            <a:ext cx="4670425" cy="350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644" y="4436705"/>
            <a:ext cx="5649914" cy="420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240"/>
            <a:ext cx="3059377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0235" y="8870240"/>
            <a:ext cx="3059376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645EB0-3A75-4514-A50C-1BE0D598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6E03DA-B40F-459E-9308-3528A3CD8D3D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261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AF83A-FAFD-4AA2-8DF5-5599B38E7B0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15</a:t>
            </a:r>
          </a:p>
          <a:p>
            <a:pPr eaLnBrk="1" hangingPunct="1"/>
            <a:r>
              <a:rPr lang="en-US" smtClean="0"/>
              <a:t>17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125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E28D6-52F8-477D-BEBC-9DDC3D0ABED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16</a:t>
            </a:r>
          </a:p>
          <a:p>
            <a:pPr eaLnBrk="1" hangingPunct="1"/>
            <a:r>
              <a:rPr lang="en-US" smtClean="0"/>
              <a:t>18</a:t>
            </a:r>
          </a:p>
          <a:p>
            <a:pPr eaLnBrk="1" hangingPunct="1"/>
            <a:r>
              <a:rPr lang="en-US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1786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507CD5-505C-4AB8-8353-272DF589C39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254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193AC0-09CD-46D0-9313-C174324464C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5116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24B869-532F-414F-B680-A865F4804576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62063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51089B-45B1-4AA4-B823-AE1CC8A0529A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325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ED19F3-A004-4D63-A656-95E52624C400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056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B77023-4387-4AB3-88D1-D204631D384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04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6020C7-6855-4FCF-8A89-3C564EEB04C0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80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241BFB-370D-4297-B0C1-0016284E3B09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089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AC6CF7-0761-4942-B749-55B92D9A4301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846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8382F6-B83B-46CC-8D31-72FA1CE3AEC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393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8C3B66-C43B-4140-A887-616EDF0E42A3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922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623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6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5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7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2237"/>
            <a:ext cx="88392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95400"/>
            <a:ext cx="6934200" cy="5105400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  <a:extLst/>
        </p:spPr>
        <p:txBody>
          <a:bodyPr vert="horz" lIns="91440" tIns="45720" rIns="91440" bIns="45720" rtlCol="0">
            <a:normAutofit/>
          </a:bodyPr>
          <a:lstStyle/>
          <a:p>
            <a:pPr lvl="0" defTabSz="914400" eaLnBrk="1" latinLnBrk="0" hangingPunct="1">
              <a:buFont typeface="Arial" pitchFamily="34" charset="0"/>
            </a:pPr>
            <a:r>
              <a:rPr lang="en-US" dirty="0" smtClean="0"/>
              <a:t>Click to edit Master text styles</a:t>
            </a:r>
          </a:p>
          <a:p>
            <a:pPr lvl="1" defTabSz="914400" eaLnBrk="1" latinLnBrk="0" hangingPunct="1">
              <a:buFont typeface="Arial" pitchFamily="34" charset="0"/>
            </a:pPr>
            <a:r>
              <a:rPr lang="en-US" dirty="0" smtClean="0"/>
              <a:t>Second level</a:t>
            </a:r>
          </a:p>
          <a:p>
            <a:pPr lvl="2" defTabSz="914400" eaLnBrk="1" latinLnBrk="0" hangingPunct="1">
              <a:buFont typeface="Arial" pitchFamily="34" charset="0"/>
            </a:pPr>
            <a:r>
              <a:rPr lang="en-US" dirty="0" smtClean="0"/>
              <a:t>Third level</a:t>
            </a:r>
          </a:p>
          <a:p>
            <a:pPr lvl="3" defTabSz="914400" eaLnBrk="1" latinLnBrk="0" hangingPunct="1">
              <a:buFont typeface="Arial" pitchFamily="34" charset="0"/>
            </a:pPr>
            <a:r>
              <a:rPr lang="en-US" dirty="0" smtClean="0"/>
              <a:t>Fourth level</a:t>
            </a:r>
          </a:p>
          <a:p>
            <a:pPr lvl="4" defTabSz="914400" eaLnBrk="1" latinLnBrk="0" hangingPunct="1">
              <a:buFont typeface="Arial" pitchFamily="34" charset="0"/>
            </a:pPr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ln>
            <a:solidFill>
              <a:schemeClr val="tx1"/>
            </a:solidFill>
          </a:ln>
          <a:blipFill>
            <a:blip r:embed="rId19"/>
            <a:stretch>
              <a:fillRect/>
            </a:stretch>
          </a:blipFill>
          <a:effectLst>
            <a:outerShdw dist="50800" dir="54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http://www.olympic.org/upload/homepage/Backgroups/bg_homepage.jp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3182" y="61768"/>
            <a:ext cx="883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en-US" sz="48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Sports Marketing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905000" y="2209800"/>
            <a:ext cx="695498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48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Standard 1.4</a:t>
            </a:r>
          </a:p>
          <a:p>
            <a:pPr algn="ctr" eaLnBrk="0" hangingPunct="0"/>
            <a:r>
              <a:rPr lang="en-US" sz="66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endParaRPr lang="en-US" sz="6600" b="1" dirty="0" smtClean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dist="50800" dir="5400000" algn="ctr" rotWithShape="0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66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Event 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Exchanges in the Triangle 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9618" y="1600200"/>
            <a:ext cx="6918182" cy="4525963"/>
          </a:xfrm>
        </p:spPr>
        <p:txBody>
          <a:bodyPr/>
          <a:lstStyle/>
          <a:p>
            <a:pPr eaLnBrk="1" hangingPunct="1"/>
            <a:r>
              <a:rPr lang="en-US" smtClean="0"/>
              <a:t>Event </a:t>
            </a:r>
            <a:r>
              <a:rPr lang="en-US" smtClean="0">
                <a:sym typeface="Wingdings" pitchFamily="2" charset="2"/>
              </a:rPr>
              <a:t>  Fan Exchanges</a:t>
            </a:r>
          </a:p>
          <a:p>
            <a:pPr lvl="1" eaLnBrk="1" hangingPunct="1"/>
            <a:r>
              <a:rPr lang="en-US" smtClean="0"/>
              <a:t>Fan: money</a:t>
            </a:r>
          </a:p>
          <a:p>
            <a:pPr lvl="1" eaLnBrk="1" hangingPunct="1"/>
            <a:r>
              <a:rPr lang="en-US" smtClean="0"/>
              <a:t>Event: entertainment, merchandise, …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619540" y="3464914"/>
            <a:ext cx="5123855" cy="2343979"/>
            <a:chOff x="1488" y="2688"/>
            <a:chExt cx="2718" cy="1235"/>
          </a:xfrm>
        </p:grpSpPr>
        <p:sp>
          <p:nvSpPr>
            <p:cNvPr id="20488" name="AutoShape 5"/>
            <p:cNvSpPr>
              <a:spLocks noChangeArrowheads="1"/>
            </p:cNvSpPr>
            <p:nvPr/>
          </p:nvSpPr>
          <p:spPr bwMode="auto">
            <a:xfrm>
              <a:off x="1943" y="2929"/>
              <a:ext cx="1392" cy="89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Text Box 9"/>
            <p:cNvSpPr txBox="1">
              <a:spLocks noChangeArrowheads="1"/>
            </p:cNvSpPr>
            <p:nvPr/>
          </p:nvSpPr>
          <p:spPr bwMode="auto">
            <a:xfrm>
              <a:off x="1488" y="3730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FAN</a:t>
              </a:r>
            </a:p>
          </p:txBody>
        </p:sp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2303" y="2688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dirty="0"/>
                <a:t>EVENT</a:t>
              </a:r>
            </a:p>
          </p:txBody>
        </p:sp>
        <p:sp>
          <p:nvSpPr>
            <p:cNvPr id="20494" name="Text Box 11"/>
            <p:cNvSpPr txBox="1">
              <a:spLocks noChangeArrowheads="1"/>
            </p:cNvSpPr>
            <p:nvPr/>
          </p:nvSpPr>
          <p:spPr bwMode="auto">
            <a:xfrm>
              <a:off x="3342" y="3730"/>
              <a:ext cx="8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SPONSOR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5019" y="3648067"/>
            <a:ext cx="621880" cy="2031409"/>
            <a:chOff x="2286000" y="3239593"/>
            <a:chExt cx="621880" cy="2031409"/>
          </a:xfrm>
        </p:grpSpPr>
        <p:sp>
          <p:nvSpPr>
            <p:cNvPr id="2" name="Up-Down Arrow 1"/>
            <p:cNvSpPr/>
            <p:nvPr/>
          </p:nvSpPr>
          <p:spPr>
            <a:xfrm rot="2504393">
              <a:off x="2286000" y="3239593"/>
              <a:ext cx="609600" cy="20314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2511793">
              <a:off x="2538548" y="3479746"/>
              <a:ext cx="369332" cy="12464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 smtClean="0"/>
                <a:t>exchange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Exchanges in the Triangle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Event </a:t>
            </a:r>
            <a:r>
              <a:rPr lang="en-US" dirty="0" smtClean="0">
                <a:sym typeface="Wingdings" pitchFamily="2" charset="2"/>
              </a:rPr>
              <a:t>  Sponsor Exchanges</a:t>
            </a:r>
          </a:p>
          <a:p>
            <a:pPr lvl="1" eaLnBrk="1" hangingPunct="1"/>
            <a:r>
              <a:rPr lang="en-US" dirty="0" smtClean="0"/>
              <a:t>Sponsor: money, products, services,…</a:t>
            </a:r>
          </a:p>
          <a:p>
            <a:pPr lvl="1" eaLnBrk="1" hangingPunct="1"/>
            <a:r>
              <a:rPr lang="en-US" dirty="0" smtClean="0"/>
              <a:t>Event: exposure, promotion, </a:t>
            </a:r>
            <a:br>
              <a:rPr lang="en-US" dirty="0" smtClean="0"/>
            </a:br>
            <a:r>
              <a:rPr lang="en-US" dirty="0" smtClean="0"/>
              <a:t>sales opportunities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590800" y="3749229"/>
            <a:ext cx="5123855" cy="2343979"/>
            <a:chOff x="1488" y="2688"/>
            <a:chExt cx="2718" cy="1235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943" y="2929"/>
              <a:ext cx="1392" cy="89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488" y="3730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FAN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303" y="2688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dirty="0"/>
                <a:t>EVENT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342" y="3730"/>
              <a:ext cx="8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SPONSOR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5765962">
            <a:off x="5548644" y="3820997"/>
            <a:ext cx="621880" cy="2031409"/>
            <a:chOff x="2286000" y="3239593"/>
            <a:chExt cx="621880" cy="2031409"/>
          </a:xfrm>
        </p:grpSpPr>
        <p:sp>
          <p:nvSpPr>
            <p:cNvPr id="18" name="Up-Down Arrow 17"/>
            <p:cNvSpPr/>
            <p:nvPr/>
          </p:nvSpPr>
          <p:spPr>
            <a:xfrm rot="2504393">
              <a:off x="2286000" y="3239593"/>
              <a:ext cx="609600" cy="20314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2511793">
              <a:off x="2538548" y="3479746"/>
              <a:ext cx="369332" cy="12464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 smtClean="0"/>
                <a:t>exchange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Exchanges in the Triangle 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Sponsor </a:t>
            </a:r>
            <a:r>
              <a:rPr lang="en-US" smtClean="0">
                <a:sym typeface="Wingdings" pitchFamily="2" charset="2"/>
              </a:rPr>
              <a:t>  Fan Exchanges</a:t>
            </a:r>
          </a:p>
          <a:p>
            <a:pPr lvl="1" eaLnBrk="1" hangingPunct="1"/>
            <a:r>
              <a:rPr lang="en-US" smtClean="0"/>
              <a:t>Fan: money</a:t>
            </a:r>
          </a:p>
          <a:p>
            <a:pPr lvl="1" eaLnBrk="1" hangingPunct="1"/>
            <a:r>
              <a:rPr lang="en-US" smtClean="0"/>
              <a:t>Sponsor: products or services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581385" y="3273556"/>
            <a:ext cx="5123855" cy="2343979"/>
            <a:chOff x="1488" y="2688"/>
            <a:chExt cx="2718" cy="1235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943" y="2929"/>
              <a:ext cx="1392" cy="89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488" y="3730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FAN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303" y="2688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dirty="0"/>
                <a:t>EVENT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342" y="3730"/>
              <a:ext cx="8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SPONSOR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2851807">
            <a:off x="4440260" y="4744867"/>
            <a:ext cx="621880" cy="2031409"/>
            <a:chOff x="2286000" y="3239593"/>
            <a:chExt cx="621880" cy="2031409"/>
          </a:xfrm>
        </p:grpSpPr>
        <p:sp>
          <p:nvSpPr>
            <p:cNvPr id="18" name="Up-Down Arrow 17"/>
            <p:cNvSpPr/>
            <p:nvPr/>
          </p:nvSpPr>
          <p:spPr>
            <a:xfrm rot="2504393">
              <a:off x="2286000" y="3239593"/>
              <a:ext cx="609600" cy="20314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2511793">
              <a:off x="2538548" y="3479746"/>
              <a:ext cx="369332" cy="12464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 smtClean="0"/>
                <a:t>exchange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Event Marketing Concerns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6934200" cy="4495800"/>
          </a:xfr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Draw</a:t>
            </a:r>
          </a:p>
          <a:p>
            <a:endParaRPr lang="en-US" dirty="0"/>
          </a:p>
          <a:p>
            <a:r>
              <a:rPr lang="en-US" dirty="0"/>
              <a:t>Promotion</a:t>
            </a:r>
          </a:p>
          <a:p>
            <a:endParaRPr lang="en-US" dirty="0"/>
          </a:p>
          <a:p>
            <a:r>
              <a:rPr lang="en-US" dirty="0"/>
              <a:t>Sales Opportunities</a:t>
            </a:r>
          </a:p>
          <a:p>
            <a:endParaRPr lang="en-US" dirty="0"/>
          </a:p>
          <a:p>
            <a:r>
              <a:rPr lang="en-US" dirty="0"/>
              <a:t>Ambush Tactics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Ambush </a:t>
            </a:r>
            <a:r>
              <a:rPr lang="en-US" dirty="0" smtClean="0"/>
              <a:t>Tactics</a:t>
            </a:r>
            <a:endParaRPr lang="en-US" dirty="0"/>
          </a:p>
        </p:txBody>
      </p:sp>
      <p:pic>
        <p:nvPicPr>
          <p:cNvPr id="1026" name="Picture 2" descr="http://i4.ytimg.com/vi/_hEzW1WRFTg/m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500"/>
          <a:stretch/>
        </p:blipFill>
        <p:spPr bwMode="auto">
          <a:xfrm rot="303930">
            <a:off x="79590" y="1757152"/>
            <a:ext cx="19050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Marketing strategy where the advertisers associate themselves with a particular event without paying any sponsorship fee</a:t>
            </a:r>
          </a:p>
          <a:p>
            <a:endParaRPr lang="en-US" dirty="0"/>
          </a:p>
          <a:p>
            <a:r>
              <a:rPr lang="en-US" dirty="0"/>
              <a:t>Nike, not an official Olympic sponsor, had a YouTube ad that promoted athletes in towns around the world named “London.” They didn’t actually say the </a:t>
            </a:r>
            <a:r>
              <a:rPr lang="en-US" dirty="0" smtClean="0"/>
              <a:t>2012 </a:t>
            </a:r>
            <a:r>
              <a:rPr lang="en-US" dirty="0"/>
              <a:t>London Olympics, but subliminally and emotionally implied it.</a:t>
            </a:r>
          </a:p>
          <a:p>
            <a:endParaRPr lang="en-US" dirty="0"/>
          </a:p>
        </p:txBody>
      </p:sp>
      <p:pic>
        <p:nvPicPr>
          <p:cNvPr id="4" name="Picture 2" descr="http://totalfratmove.com/wp-content/uploads/2012/06/4c18a68eac571c37f1e8481a428e61f11292418420-590x3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426">
            <a:off x="126731" y="834854"/>
            <a:ext cx="1838325" cy="944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://www.logoinn.net/wp-content/uploads/2009/11/adidas-log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0" y="5486400"/>
            <a:ext cx="1600200" cy="12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ke logo 2 1280x720 Nike Logo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6"/>
          <a:stretch/>
        </p:blipFill>
        <p:spPr bwMode="auto">
          <a:xfrm>
            <a:off x="737164" y="4141177"/>
            <a:ext cx="129441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imgacademies.com/wp-content/uploads/2011/07/UA-logoBlac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0" y="4853940"/>
            <a:ext cx="11555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T3KV91PfZv-tSKkpQ2ZCAIXIQIR_jko3gb6cLrVeZFBcyc_8JB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r="8406"/>
          <a:stretch/>
        </p:blipFill>
        <p:spPr bwMode="auto">
          <a:xfrm rot="21104672">
            <a:off x="183336" y="3437296"/>
            <a:ext cx="1733882" cy="1403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69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1"/>
            <a:ext cx="6781800" cy="434340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Expansion of the target </a:t>
            </a:r>
            <a:r>
              <a:rPr lang="en-US" sz="2400" dirty="0"/>
              <a:t>m</a:t>
            </a:r>
            <a:r>
              <a:rPr lang="en-US" sz="2400" dirty="0" smtClean="0"/>
              <a:t>arket</a:t>
            </a:r>
          </a:p>
          <a:p>
            <a:pPr eaLnBrk="1" hangingPunct="1"/>
            <a:r>
              <a:rPr lang="en-US" sz="2400" dirty="0" smtClean="0"/>
              <a:t>Expansion of marketing opportunities</a:t>
            </a:r>
          </a:p>
          <a:p>
            <a:pPr eaLnBrk="1" hangingPunct="1"/>
            <a:r>
              <a:rPr lang="en-US" sz="2400" dirty="0" smtClean="0"/>
              <a:t>Expansion of distribution &amp; consumption of the event</a:t>
            </a:r>
          </a:p>
          <a:p>
            <a:pPr lvl="1" eaLnBrk="1" hangingPunct="1"/>
            <a:r>
              <a:rPr lang="en-US" sz="2000" dirty="0" smtClean="0"/>
              <a:t>Examples:  Cable, Satellite, Pay-Per-View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708400" y="3733800"/>
            <a:ext cx="3276600" cy="2912533"/>
          </a:xfrm>
          <a:prstGeom prst="triangle">
            <a:avLst/>
          </a:prstGeom>
          <a:blipFill dpi="0" rotWithShape="1">
            <a:blip r:embed="rId3" cstate="print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9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7950"/>
            <a:ext cx="8686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Effects of Media Broadcasting on the Event Triangle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4660900" y="4953000"/>
            <a:ext cx="1371600" cy="1219200"/>
          </a:xfrm>
          <a:prstGeom prst="triangl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5346700" y="3810000"/>
            <a:ext cx="0" cy="1143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0" y="6172200"/>
            <a:ext cx="850900" cy="42355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26150" y="6172200"/>
            <a:ext cx="83185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Effects of Social Media on the Event Triangle</a:t>
            </a:r>
          </a:p>
        </p:txBody>
      </p:sp>
      <p:pic>
        <p:nvPicPr>
          <p:cNvPr id="2052" name="Picture 4" descr="http://0.tqn.com/d/facebook/1/0/V/1/-/-/New-York-Gia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357">
            <a:off x="132133" y="2084444"/>
            <a:ext cx="1995359" cy="1169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6" name="Picture 8" descr="https://encrypted-tbn1.gstatic.com/images?q=tbn:ANd9GcQoivxIwm8jEltaX0kv8_y1Oob-goRJ1G7sTrOEsrrFS1eTjjj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8" y="5257800"/>
            <a:ext cx="1408705" cy="14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0.tqn.com/d/facebook/1/0/j/2/-/-/LA-Lak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880">
            <a:off x="161409" y="655002"/>
            <a:ext cx="2117968" cy="1247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http://static.centernetworks.com/twitter-redso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09">
            <a:off x="111787" y="3586162"/>
            <a:ext cx="2098623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dirty="0"/>
              <a:t>Social media isn’t about technology, it’s about </a:t>
            </a:r>
            <a:r>
              <a:rPr lang="en-US" dirty="0" smtClean="0"/>
              <a:t>fans</a:t>
            </a:r>
          </a:p>
          <a:p>
            <a:endParaRPr lang="en-US" dirty="0"/>
          </a:p>
          <a:p>
            <a:r>
              <a:rPr lang="en-US" dirty="0"/>
              <a:t>Build online fan communities to allow them to connect with one another, and in turn – to the team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Leverage community </a:t>
            </a:r>
            <a:r>
              <a:rPr lang="en-US" dirty="0" smtClean="0"/>
              <a:t>numbers </a:t>
            </a:r>
            <a:r>
              <a:rPr lang="en-US" dirty="0"/>
              <a:t>to make money through </a:t>
            </a:r>
            <a:r>
              <a:rPr lang="en-US" dirty="0" smtClean="0"/>
              <a:t>e-commerce</a:t>
            </a:r>
          </a:p>
          <a:p>
            <a:endParaRPr lang="en-US" dirty="0"/>
          </a:p>
          <a:p>
            <a:r>
              <a:rPr lang="en-US" dirty="0"/>
              <a:t>Sponsorship opportunities present themselves by increasing visits to team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paper, explain/describe the event triangle &amp; exchanges for three events of your choice.  Be Specific!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18733"/>
            <a:ext cx="3657600" cy="3657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2754">
            <a:off x="5674198" y="4945284"/>
            <a:ext cx="1592037" cy="47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09" y="3200400"/>
            <a:ext cx="108178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740985">
            <a:off x="3954254" y="4721641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2572" y="3124200"/>
            <a:ext cx="47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$</a:t>
            </a:r>
            <a:endParaRPr lang="en-US" sz="5400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tion M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6699" y="4034135"/>
            <a:ext cx="1387301" cy="461665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Game entertainment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4114800"/>
            <a:ext cx="3129447" cy="276999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Venue sponsorship  &amp; sales opportunities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0216" y="3345359"/>
            <a:ext cx="665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$$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105" y="5183306"/>
            <a:ext cx="4655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$$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1159" y="5868187"/>
            <a:ext cx="2225481" cy="276999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Purchase coke drink at game</a:t>
            </a:r>
          </a:p>
        </p:txBody>
      </p:sp>
    </p:spTree>
    <p:extLst>
      <p:ext uri="{BB962C8B-B14F-4D97-AF65-F5344CB8AC3E}">
        <p14:creationId xmlns:p14="http://schemas.microsoft.com/office/powerpoint/2010/main" val="42688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Objective Four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524000"/>
            <a:ext cx="6629400" cy="4144963"/>
          </a:xfrm>
        </p:spPr>
        <p:txBody>
          <a:bodyPr/>
          <a:lstStyle/>
          <a:p>
            <a:pPr marL="566738" indent="-566738" eaLnBrk="1" hangingPunct="1"/>
            <a:r>
              <a:rPr lang="en-US" sz="3600" dirty="0" smtClean="0"/>
              <a:t>Compare components of the event triangle and summarize exchanges for each</a:t>
            </a:r>
          </a:p>
        </p:txBody>
      </p:sp>
    </p:spTree>
    <p:extLst>
      <p:ext uri="{BB962C8B-B14F-4D97-AF65-F5344CB8AC3E}">
        <p14:creationId xmlns:p14="http://schemas.microsoft.com/office/powerpoint/2010/main" val="276952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Event Triangle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6934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The model for studying the exchanges developed in Sports Marketing is formatted as an Event Triangle.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Event Triangle emphasizes the relationships between producers and consumers in the sports marketing model.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Event Triangle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Components of the Triangle:</a:t>
            </a:r>
          </a:p>
        </p:txBody>
      </p:sp>
      <p:pic>
        <p:nvPicPr>
          <p:cNvPr id="1026" name="Picture 2" descr="https://encrypted-tbn1.gstatic.com/images?q=tbn:ANd9GcTqTSQX3dnfgjg8xZvRUUAikZpXNypYUTOkyCuV-KRkbmQpZU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3429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5225" y="1905000"/>
            <a:ext cx="183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en-US" sz="4800" b="1" dirty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event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7000" y="4688143"/>
            <a:ext cx="183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en-US" sz="4800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fan</a:t>
            </a:r>
            <a:endParaRPr lang="en-US" sz="4800" b="1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dist="50800" dir="5400000" algn="ctr" rotWithShape="0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4636792"/>
            <a:ext cx="2364350" cy="8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en-US" sz="4800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sponsor</a:t>
            </a:r>
            <a:endParaRPr lang="en-US" sz="4800" b="1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dist="50800" dir="5400000" algn="ctr" rotWithShape="0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The “Event”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6858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Event is the sporting event which will draw participants, spectators and sponsors.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Event can be amateur or professional.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Event may provide entertainment.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Event may provide an opportunity for exposure for sponsors.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944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Examples of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6858000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err="1" smtClean="0"/>
              <a:t>Superbowl</a:t>
            </a:r>
            <a:endParaRPr lang="en-US" dirty="0" smtClean="0"/>
          </a:p>
          <a:p>
            <a:pPr eaLnBrk="1" hangingPunct="1"/>
            <a:r>
              <a:rPr lang="en-US" dirty="0" smtClean="0"/>
              <a:t>NCAA “March </a:t>
            </a:r>
            <a:r>
              <a:rPr lang="en-US" dirty="0" err="1" smtClean="0"/>
              <a:t>Maddness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World Series</a:t>
            </a:r>
          </a:p>
          <a:p>
            <a:pPr eaLnBrk="1" hangingPunct="1"/>
            <a:r>
              <a:rPr lang="en-US" dirty="0" smtClean="0"/>
              <a:t>UHSAA State Playoffs</a:t>
            </a:r>
          </a:p>
          <a:p>
            <a:pPr eaLnBrk="1" hangingPunct="1"/>
            <a:r>
              <a:rPr lang="en-US" dirty="0" smtClean="0"/>
              <a:t>Junior Jazz Championship Tournament</a:t>
            </a:r>
          </a:p>
          <a:p>
            <a:pPr eaLnBrk="1" hangingPunct="1"/>
            <a:r>
              <a:rPr lang="en-US" dirty="0" smtClean="0"/>
              <a:t>Your High School’s Homecoming</a:t>
            </a:r>
            <a:br>
              <a:rPr lang="en-US" dirty="0" smtClean="0"/>
            </a:br>
            <a:r>
              <a:rPr lang="en-US" dirty="0" smtClean="0"/>
              <a:t>&amp; Dance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4" name="Picture 2" descr="https://encrypted-tbn1.gstatic.com/images?q=tbn:ANd9GcR2RKH1oHmWR7QSYjJUIIX79VtoVijSg_kpYr5AxvHMZgbVWt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272346" cy="174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DdYBenUIHCerrusqYqPtsG9wlkSY_B2O9ChX7IzOEwzaTcTM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19224"/>
            <a:ext cx="1605628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TK-yrTBFCO3jHC9KmOGRfK38v7DubvJARObuidyueCAthv98R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37" y="2514600"/>
            <a:ext cx="117647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RHIxw_q8pj-IFa4s41jVfC0E9bJkOlKEb1m-_eVYwuwdn4ZqkDG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6FA"/>
              </a:clrFrom>
              <a:clrTo>
                <a:srgbClr val="FF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82" y="2667000"/>
            <a:ext cx="1805746" cy="5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1.gstatic.com/images?q=tbn:ANd9GcRg-1NOJvoP-CWXFl65Ew8IpHYFvm7RqRNWfuXqOFu9JBpYIbk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30" y="3778596"/>
            <a:ext cx="1624013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2237"/>
            <a:ext cx="6172200" cy="944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“Sponsor”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228114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Sponsor can use the Event to reach important consumers for the company.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Sponsors can utilize the draw of the Event to market its products or services.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Sponsor can leverage its relationship to further business opportunities.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4098" name="Picture 2" descr="https://encrypted-tbn0.gstatic.com/images?q=tbn:ANd9GcQR3Pz0c5MR17llyCA9UJRrHquMijH6rQPTVisPcBMjyUPYLkU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715">
            <a:off x="-36720" y="1001729"/>
            <a:ext cx="2060093" cy="16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urphyassistants.com/wp-content/uploads/2012/06/sponsorship-opportunit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D99C0"/>
              </a:clrFrom>
              <a:clrTo>
                <a:srgbClr val="7D99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-613931"/>
            <a:ext cx="4038600" cy="24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SGncCMAPXS0zg2a3k30_y5-ugBJ34SMOjT_830_FGuEEcHpocvK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5"/>
          <a:stretch/>
        </p:blipFill>
        <p:spPr bwMode="auto">
          <a:xfrm>
            <a:off x="5428343" y="5257798"/>
            <a:ext cx="2838450" cy="13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QOYU5aMC6X60BEuma4LcNSNUYJgohRobkdFqvante-L7EO1ZL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93" y="5257799"/>
            <a:ext cx="2838450" cy="13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ncrypted-tbn0.gstatic.com/images?q=tbn:ANd9GcQiJj_za68RAVtCiyYN8KNploLYRpx8bGUAKNC4WoTf81vX5FA0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997174" cy="76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8" name="Picture 12" descr="http://www.motherfitness.com/wp-content/uploads/2011/01/sponsor_m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5898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The “Fan”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934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Fan typically attends the Event as a source of entertainment.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Fan usually pays to attend the Event.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Fan may be exposed to promotions for the event and event sponsors.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The Fan’s Role in Sports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69342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Fan = “Fanatic”</a:t>
            </a:r>
          </a:p>
          <a:p>
            <a:pPr lvl="1" eaLnBrk="1" hangingPunct="1"/>
            <a:r>
              <a:rPr lang="en-US" dirty="0" smtClean="0"/>
              <a:t>Someone who is interested, involved and engaged in the event.</a:t>
            </a:r>
          </a:p>
          <a:p>
            <a:pPr lvl="2" eaLnBrk="1" hangingPunct="1"/>
            <a:r>
              <a:rPr lang="en-US" dirty="0" smtClean="0"/>
              <a:t>Football, Basketball, Baseball, Golf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Fan is the reason for Sports Marketing</a:t>
            </a:r>
          </a:p>
          <a:p>
            <a:pPr lvl="2" eaLnBrk="1" hangingPunct="1"/>
            <a:r>
              <a:rPr lang="en-US" dirty="0" smtClean="0"/>
              <a:t>IS the power behind success of sports</a:t>
            </a:r>
          </a:p>
          <a:p>
            <a:pPr lvl="2" eaLnBrk="1" hangingPunct="1"/>
            <a:r>
              <a:rPr lang="en-US" dirty="0" smtClean="0"/>
              <a:t>IS the economic force</a:t>
            </a:r>
          </a:p>
          <a:p>
            <a:pPr lvl="2" eaLnBrk="1" hangingPunct="1"/>
            <a:r>
              <a:rPr lang="en-US" dirty="0" smtClean="0"/>
              <a:t>SHAPES the game with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"/>
        <a:ea typeface=""/>
        <a:cs typeface="Arial"/>
      </a:majorFont>
      <a:minorFont>
        <a:latin typeface="Berlin Sans FB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557</Words>
  <Application>Microsoft Office PowerPoint</Application>
  <PresentationFormat>On-screen Show (4:3)</PresentationFormat>
  <Paragraphs>132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Action Man</vt:lpstr>
      <vt:lpstr>Arial</vt:lpstr>
      <vt:lpstr>Berlin Sans FB</vt:lpstr>
      <vt:lpstr>Wingdings</vt:lpstr>
      <vt:lpstr>Default Design</vt:lpstr>
      <vt:lpstr>PowerPoint Presentation</vt:lpstr>
      <vt:lpstr>Objective Four</vt:lpstr>
      <vt:lpstr>Event Triangle</vt:lpstr>
      <vt:lpstr>Event Triangle</vt:lpstr>
      <vt:lpstr>The “Event”</vt:lpstr>
      <vt:lpstr>Examples of Events</vt:lpstr>
      <vt:lpstr>The “Sponsor”</vt:lpstr>
      <vt:lpstr>The “Fan”</vt:lpstr>
      <vt:lpstr>The Fan’s Role in Sports</vt:lpstr>
      <vt:lpstr>Exchanges in the Triangle 1</vt:lpstr>
      <vt:lpstr>Exchanges in the Triangle 2</vt:lpstr>
      <vt:lpstr>Exchanges in the Triangle 3</vt:lpstr>
      <vt:lpstr>Event Marketing Concerns</vt:lpstr>
      <vt:lpstr>Ambush Tactics</vt:lpstr>
      <vt:lpstr>Effects of Media Broadcasting on the Event Triangle</vt:lpstr>
      <vt:lpstr>Effects of Social Media on the Event Triangle</vt:lpstr>
      <vt:lpstr>Your Turn…</vt:lpstr>
    </vt:vector>
  </TitlesOfParts>
  <Company>Weber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Pollard</dc:creator>
  <cp:lastModifiedBy>Ben Luikart</cp:lastModifiedBy>
  <cp:revision>42</cp:revision>
  <cp:lastPrinted>2012-12-20T19:37:28Z</cp:lastPrinted>
  <dcterms:created xsi:type="dcterms:W3CDTF">2003-09-08T14:23:12Z</dcterms:created>
  <dcterms:modified xsi:type="dcterms:W3CDTF">2015-09-11T20:43:16Z</dcterms:modified>
</cp:coreProperties>
</file>